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40"/>
  </p:notesMasterIdLst>
  <p:sldIdLst>
    <p:sldId id="256" r:id="rId2"/>
    <p:sldId id="284" r:id="rId3"/>
    <p:sldId id="285" r:id="rId4"/>
    <p:sldId id="286" r:id="rId5"/>
    <p:sldId id="291" r:id="rId6"/>
    <p:sldId id="292" r:id="rId7"/>
    <p:sldId id="287" r:id="rId8"/>
    <p:sldId id="289" r:id="rId9"/>
    <p:sldId id="290" r:id="rId10"/>
    <p:sldId id="293" r:id="rId11"/>
    <p:sldId id="296" r:id="rId12"/>
    <p:sldId id="294" r:id="rId13"/>
    <p:sldId id="295" r:id="rId14"/>
    <p:sldId id="298" r:id="rId15"/>
    <p:sldId id="299" r:id="rId16"/>
    <p:sldId id="300" r:id="rId17"/>
    <p:sldId id="301" r:id="rId18"/>
    <p:sldId id="306" r:id="rId19"/>
    <p:sldId id="307" r:id="rId20"/>
    <p:sldId id="297" r:id="rId21"/>
    <p:sldId id="303" r:id="rId22"/>
    <p:sldId id="305" r:id="rId23"/>
    <p:sldId id="308" r:id="rId24"/>
    <p:sldId id="309" r:id="rId25"/>
    <p:sldId id="310" r:id="rId26"/>
    <p:sldId id="312" r:id="rId27"/>
    <p:sldId id="313" r:id="rId28"/>
    <p:sldId id="314" r:id="rId29"/>
    <p:sldId id="315" r:id="rId30"/>
    <p:sldId id="316" r:id="rId31"/>
    <p:sldId id="262" r:id="rId32"/>
    <p:sldId id="319" r:id="rId33"/>
    <p:sldId id="320" r:id="rId34"/>
    <p:sldId id="321" r:id="rId35"/>
    <p:sldId id="323" r:id="rId36"/>
    <p:sldId id="325" r:id="rId37"/>
    <p:sldId id="279" r:id="rId38"/>
    <p:sldId id="280" r:id="rId3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9CC5"/>
    <a:srgbClr val="3B527D"/>
    <a:srgbClr val="4A5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26BCD2-E166-4D3C-A655-9CC01868FBCE}">
  <a:tblStyle styleId="{8C26BCD2-E166-4D3C-A655-9CC01868FBC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856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F673C7-318D-8641-895C-80F47B72B76A}" type="doc">
      <dgm:prSet loTypeId="urn:microsoft.com/office/officeart/2005/8/layout/hierarchy1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7D686F6-8025-3044-9739-486EEF1F413B}">
      <dgm:prSet phldrT="[Text]"/>
      <dgm:spPr/>
      <dgm:t>
        <a:bodyPr/>
        <a:lstStyle/>
        <a:p>
          <a:r>
            <a:rPr lang="en-US" dirty="0" smtClean="0"/>
            <a:t>TRAUMA</a:t>
          </a:r>
          <a:endParaRPr lang="en-US" dirty="0"/>
        </a:p>
      </dgm:t>
    </dgm:pt>
    <dgm:pt modelId="{4277501A-3FA4-4645-BDF1-1BF8057384F3}" type="parTrans" cxnId="{08F1FB57-4E5C-2B49-AC2E-22E680CBD20E}">
      <dgm:prSet/>
      <dgm:spPr/>
      <dgm:t>
        <a:bodyPr/>
        <a:lstStyle/>
        <a:p>
          <a:endParaRPr lang="en-US"/>
        </a:p>
      </dgm:t>
    </dgm:pt>
    <dgm:pt modelId="{97DA5D55-7C85-424C-B573-0B1B6F7976ED}" type="sibTrans" cxnId="{08F1FB57-4E5C-2B49-AC2E-22E680CBD20E}">
      <dgm:prSet/>
      <dgm:spPr/>
      <dgm:t>
        <a:bodyPr/>
        <a:lstStyle/>
        <a:p>
          <a:endParaRPr lang="en-US"/>
        </a:p>
      </dgm:t>
    </dgm:pt>
    <dgm:pt modelId="{04FC874D-7EA2-444B-ABD6-BDFDA6BEF6BD}">
      <dgm:prSet phldrT="[Text]"/>
      <dgm:spPr/>
      <dgm:t>
        <a:bodyPr/>
        <a:lstStyle/>
        <a:p>
          <a:r>
            <a:rPr lang="en-US" dirty="0" smtClean="0"/>
            <a:t>RESPOSTA CONFI</a:t>
          </a:r>
          <a:r>
            <a:rPr lang="en-US" dirty="0" smtClean="0"/>
            <a:t>ÁVEL</a:t>
          </a:r>
          <a:endParaRPr lang="en-US" dirty="0"/>
        </a:p>
      </dgm:t>
    </dgm:pt>
    <dgm:pt modelId="{4170936F-6BA2-2F4C-A1A9-DBDED5A48964}" type="parTrans" cxnId="{41E8C0D8-4A12-7544-8E05-16FE9D398D59}">
      <dgm:prSet/>
      <dgm:spPr/>
      <dgm:t>
        <a:bodyPr/>
        <a:lstStyle/>
        <a:p>
          <a:endParaRPr lang="en-US"/>
        </a:p>
      </dgm:t>
    </dgm:pt>
    <dgm:pt modelId="{DF336E46-A3EB-2C4B-BD78-AD324BA86CA1}" type="sibTrans" cxnId="{41E8C0D8-4A12-7544-8E05-16FE9D398D59}">
      <dgm:prSet/>
      <dgm:spPr/>
      <dgm:t>
        <a:bodyPr/>
        <a:lstStyle/>
        <a:p>
          <a:endParaRPr lang="en-US"/>
        </a:p>
      </dgm:t>
    </dgm:pt>
    <dgm:pt modelId="{E7BEBA82-BD13-CC4E-BE94-DF80D08661B3}">
      <dgm:prSet phldrT="[Text]"/>
      <dgm:spPr/>
      <dgm:t>
        <a:bodyPr/>
        <a:lstStyle/>
        <a:p>
          <a:r>
            <a:rPr lang="en-US" dirty="0" smtClean="0"/>
            <a:t>N- LIBERAR</a:t>
          </a:r>
          <a:endParaRPr lang="en-US" dirty="0"/>
        </a:p>
      </dgm:t>
    </dgm:pt>
    <dgm:pt modelId="{01AA0FBF-9D06-4C4C-83AE-F1FB41914245}" type="parTrans" cxnId="{DB30119A-5CF4-BB41-8D82-63E0F9998A6A}">
      <dgm:prSet/>
      <dgm:spPr/>
      <dgm:t>
        <a:bodyPr/>
        <a:lstStyle/>
        <a:p>
          <a:endParaRPr lang="en-US"/>
        </a:p>
      </dgm:t>
    </dgm:pt>
    <dgm:pt modelId="{EEA07836-417E-1C4E-B3BC-28BA51A0950A}" type="sibTrans" cxnId="{DB30119A-5CF4-BB41-8D82-63E0F9998A6A}">
      <dgm:prSet/>
      <dgm:spPr/>
      <dgm:t>
        <a:bodyPr/>
        <a:lstStyle/>
        <a:p>
          <a:endParaRPr lang="en-US"/>
        </a:p>
      </dgm:t>
    </dgm:pt>
    <dgm:pt modelId="{115EE1FD-3C41-0140-80EF-982C23C1BB05}">
      <dgm:prSet phldrT="[Text]"/>
      <dgm:spPr/>
      <dgm:t>
        <a:bodyPr/>
        <a:lstStyle/>
        <a:p>
          <a:r>
            <a:rPr lang="en-US" dirty="0" smtClean="0"/>
            <a:t>S- RX AP+P+TRANSORAL</a:t>
          </a:r>
          <a:endParaRPr lang="en-US" dirty="0"/>
        </a:p>
      </dgm:t>
    </dgm:pt>
    <dgm:pt modelId="{23E7EAF7-5414-5E40-9738-023C65D80626}" type="parTrans" cxnId="{65B3EE53-F614-9B44-B778-A1A3BDF7F015}">
      <dgm:prSet/>
      <dgm:spPr/>
      <dgm:t>
        <a:bodyPr/>
        <a:lstStyle/>
        <a:p>
          <a:endParaRPr lang="en-US"/>
        </a:p>
      </dgm:t>
    </dgm:pt>
    <dgm:pt modelId="{049CCF9E-6A01-D640-BB32-62C8357612D9}" type="sibTrans" cxnId="{65B3EE53-F614-9B44-B778-A1A3BDF7F015}">
      <dgm:prSet/>
      <dgm:spPr/>
      <dgm:t>
        <a:bodyPr/>
        <a:lstStyle/>
        <a:p>
          <a:endParaRPr lang="en-US"/>
        </a:p>
      </dgm:t>
    </dgm:pt>
    <dgm:pt modelId="{F04B9E90-5D85-AB46-93B6-CF757B0804EC}">
      <dgm:prSet phldrT="[Text]"/>
      <dgm:spPr/>
      <dgm:t>
        <a:bodyPr/>
        <a:lstStyle/>
        <a:p>
          <a:r>
            <a:rPr lang="en-US" dirty="0" smtClean="0"/>
            <a:t>RESPOSTA POBRE</a:t>
          </a:r>
          <a:endParaRPr lang="en-US" dirty="0"/>
        </a:p>
      </dgm:t>
    </dgm:pt>
    <dgm:pt modelId="{11C5ABA4-D409-B44B-B0AE-627858F75846}" type="parTrans" cxnId="{78377461-2BDC-3F48-94CE-55929D4E9CA7}">
      <dgm:prSet/>
      <dgm:spPr/>
      <dgm:t>
        <a:bodyPr/>
        <a:lstStyle/>
        <a:p>
          <a:endParaRPr lang="en-US"/>
        </a:p>
      </dgm:t>
    </dgm:pt>
    <dgm:pt modelId="{EC88A575-64E7-BC43-848F-24367EE6B820}" type="sibTrans" cxnId="{78377461-2BDC-3F48-94CE-55929D4E9CA7}">
      <dgm:prSet/>
      <dgm:spPr/>
      <dgm:t>
        <a:bodyPr/>
        <a:lstStyle/>
        <a:p>
          <a:endParaRPr lang="en-US"/>
        </a:p>
      </dgm:t>
    </dgm:pt>
    <dgm:pt modelId="{47EDC0F0-66A6-F646-A56F-698529967685}">
      <dgm:prSet phldrT="[Text]"/>
      <dgm:spPr/>
      <dgm:t>
        <a:bodyPr/>
        <a:lstStyle/>
        <a:p>
          <a:r>
            <a:rPr lang="en-US" dirty="0" smtClean="0"/>
            <a:t>RX COLUNA TOTAL AP+PERFIL</a:t>
          </a:r>
          <a:endParaRPr lang="en-US" dirty="0"/>
        </a:p>
      </dgm:t>
    </dgm:pt>
    <dgm:pt modelId="{A1459A75-74B1-7443-860A-6370F4FDD7C8}" type="parTrans" cxnId="{BD858130-6BC7-DB46-ABC5-7DA6FD7444F1}">
      <dgm:prSet/>
      <dgm:spPr/>
      <dgm:t>
        <a:bodyPr/>
        <a:lstStyle/>
        <a:p>
          <a:endParaRPr lang="en-US"/>
        </a:p>
      </dgm:t>
    </dgm:pt>
    <dgm:pt modelId="{01FE02D8-7D90-644D-A1B7-BCC7B5654A09}" type="sibTrans" cxnId="{BD858130-6BC7-DB46-ABC5-7DA6FD7444F1}">
      <dgm:prSet/>
      <dgm:spPr/>
      <dgm:t>
        <a:bodyPr/>
        <a:lstStyle/>
        <a:p>
          <a:endParaRPr lang="en-US"/>
        </a:p>
      </dgm:t>
    </dgm:pt>
    <dgm:pt modelId="{270D2A2C-4528-3546-BFBD-29EA22D8ABF3}">
      <dgm:prSet/>
      <dgm:spPr/>
      <dgm:t>
        <a:bodyPr/>
        <a:lstStyle/>
        <a:p>
          <a:r>
            <a:rPr lang="en-US" dirty="0" err="1" smtClean="0"/>
            <a:t>Dor</a:t>
          </a:r>
          <a:r>
            <a:rPr lang="en-US" dirty="0" smtClean="0"/>
            <a:t>?</a:t>
          </a:r>
          <a:endParaRPr lang="en-US" dirty="0"/>
        </a:p>
      </dgm:t>
    </dgm:pt>
    <dgm:pt modelId="{22201337-F5CB-F14A-9E60-9B89472D90F4}" type="parTrans" cxnId="{9F8F7B68-B65A-3049-BECE-0A90C20B3605}">
      <dgm:prSet/>
      <dgm:spPr/>
      <dgm:t>
        <a:bodyPr/>
        <a:lstStyle/>
        <a:p>
          <a:endParaRPr lang="en-US"/>
        </a:p>
      </dgm:t>
    </dgm:pt>
    <dgm:pt modelId="{F7F1E766-0501-3C43-98B8-CB311B59D89A}" type="sibTrans" cxnId="{9F8F7B68-B65A-3049-BECE-0A90C20B3605}">
      <dgm:prSet/>
      <dgm:spPr/>
      <dgm:t>
        <a:bodyPr/>
        <a:lstStyle/>
        <a:p>
          <a:endParaRPr lang="en-US"/>
        </a:p>
      </dgm:t>
    </dgm:pt>
    <dgm:pt modelId="{07397FFD-2253-B04E-BB2F-A9C40309ED7A}" type="pres">
      <dgm:prSet presAssocID="{7EF673C7-318D-8641-895C-80F47B72B76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EC81E2-B8C3-C944-8C3D-63E06DE00496}" type="pres">
      <dgm:prSet presAssocID="{07D686F6-8025-3044-9739-486EEF1F413B}" presName="hierRoot1" presStyleCnt="0"/>
      <dgm:spPr/>
    </dgm:pt>
    <dgm:pt modelId="{27D7D5A9-09DB-5344-AF91-5A82AF405CF5}" type="pres">
      <dgm:prSet presAssocID="{07D686F6-8025-3044-9739-486EEF1F413B}" presName="composite" presStyleCnt="0"/>
      <dgm:spPr/>
    </dgm:pt>
    <dgm:pt modelId="{D6FAD6FC-77D4-0940-8ECC-816E6E26BFB7}" type="pres">
      <dgm:prSet presAssocID="{07D686F6-8025-3044-9739-486EEF1F413B}" presName="background" presStyleLbl="node0" presStyleIdx="0" presStyleCnt="1"/>
      <dgm:spPr/>
    </dgm:pt>
    <dgm:pt modelId="{9029E670-79B8-2948-8A73-AB7F6EBA5B01}" type="pres">
      <dgm:prSet presAssocID="{07D686F6-8025-3044-9739-486EEF1F413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7BCF3B-791F-E448-82DE-F76D92860B21}" type="pres">
      <dgm:prSet presAssocID="{07D686F6-8025-3044-9739-486EEF1F413B}" presName="hierChild2" presStyleCnt="0"/>
      <dgm:spPr/>
    </dgm:pt>
    <dgm:pt modelId="{95186F89-8EFA-F848-9197-7CF670571512}" type="pres">
      <dgm:prSet presAssocID="{4170936F-6BA2-2F4C-A1A9-DBDED5A48964}" presName="Name10" presStyleLbl="parChTrans1D2" presStyleIdx="0" presStyleCnt="2"/>
      <dgm:spPr/>
    </dgm:pt>
    <dgm:pt modelId="{3840CBD5-49C8-BA4C-8797-D7FCAA194C77}" type="pres">
      <dgm:prSet presAssocID="{04FC874D-7EA2-444B-ABD6-BDFDA6BEF6BD}" presName="hierRoot2" presStyleCnt="0"/>
      <dgm:spPr/>
    </dgm:pt>
    <dgm:pt modelId="{598BD36F-1DDC-2F48-8812-A4BBCDC637C1}" type="pres">
      <dgm:prSet presAssocID="{04FC874D-7EA2-444B-ABD6-BDFDA6BEF6BD}" presName="composite2" presStyleCnt="0"/>
      <dgm:spPr/>
    </dgm:pt>
    <dgm:pt modelId="{990FB61B-2889-CB48-A7E1-B05D64AB742D}" type="pres">
      <dgm:prSet presAssocID="{04FC874D-7EA2-444B-ABD6-BDFDA6BEF6BD}" presName="background2" presStyleLbl="node2" presStyleIdx="0" presStyleCnt="2"/>
      <dgm:spPr/>
    </dgm:pt>
    <dgm:pt modelId="{CB1A60D0-FA09-5640-A410-1414662A9287}" type="pres">
      <dgm:prSet presAssocID="{04FC874D-7EA2-444B-ABD6-BDFDA6BEF6B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7DDC26-858D-3443-8002-7E9FCC496B55}" type="pres">
      <dgm:prSet presAssocID="{04FC874D-7EA2-444B-ABD6-BDFDA6BEF6BD}" presName="hierChild3" presStyleCnt="0"/>
      <dgm:spPr/>
    </dgm:pt>
    <dgm:pt modelId="{E028A3E7-7ADC-AC4A-87FA-E94E48F5C6AF}" type="pres">
      <dgm:prSet presAssocID="{01AA0FBF-9D06-4C4C-83AE-F1FB41914245}" presName="Name17" presStyleLbl="parChTrans1D3" presStyleIdx="0" presStyleCnt="4"/>
      <dgm:spPr/>
    </dgm:pt>
    <dgm:pt modelId="{F7D0A115-BAFA-AA46-AE37-D967FB793BE3}" type="pres">
      <dgm:prSet presAssocID="{E7BEBA82-BD13-CC4E-BE94-DF80D08661B3}" presName="hierRoot3" presStyleCnt="0"/>
      <dgm:spPr/>
    </dgm:pt>
    <dgm:pt modelId="{A85231DA-8E13-F14B-BC01-1E1B073C8F8F}" type="pres">
      <dgm:prSet presAssocID="{E7BEBA82-BD13-CC4E-BE94-DF80D08661B3}" presName="composite3" presStyleCnt="0"/>
      <dgm:spPr/>
    </dgm:pt>
    <dgm:pt modelId="{4DCE4B23-66C2-0F4E-9CB0-AF0D7EF2CE48}" type="pres">
      <dgm:prSet presAssocID="{E7BEBA82-BD13-CC4E-BE94-DF80D08661B3}" presName="background3" presStyleLbl="node3" presStyleIdx="0" presStyleCnt="4"/>
      <dgm:spPr/>
    </dgm:pt>
    <dgm:pt modelId="{7BC99AA5-94A7-7947-BD8B-74D7A1E7D8BF}" type="pres">
      <dgm:prSet presAssocID="{E7BEBA82-BD13-CC4E-BE94-DF80D08661B3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C49FB3-90A4-A141-992C-B3321D1CB555}" type="pres">
      <dgm:prSet presAssocID="{E7BEBA82-BD13-CC4E-BE94-DF80D08661B3}" presName="hierChild4" presStyleCnt="0"/>
      <dgm:spPr/>
    </dgm:pt>
    <dgm:pt modelId="{A841F775-CA3E-5C4B-AA56-C841B6385820}" type="pres">
      <dgm:prSet presAssocID="{22201337-F5CB-F14A-9E60-9B89472D90F4}" presName="Name17" presStyleLbl="parChTrans1D3" presStyleIdx="1" presStyleCnt="4"/>
      <dgm:spPr/>
    </dgm:pt>
    <dgm:pt modelId="{A4183931-1DDD-E044-B8BE-57E804B6432C}" type="pres">
      <dgm:prSet presAssocID="{270D2A2C-4528-3546-BFBD-29EA22D8ABF3}" presName="hierRoot3" presStyleCnt="0"/>
      <dgm:spPr/>
    </dgm:pt>
    <dgm:pt modelId="{363E8A84-FA82-E74D-921F-0D9B300677CF}" type="pres">
      <dgm:prSet presAssocID="{270D2A2C-4528-3546-BFBD-29EA22D8ABF3}" presName="composite3" presStyleCnt="0"/>
      <dgm:spPr/>
    </dgm:pt>
    <dgm:pt modelId="{A78E4679-645A-A348-9802-03471FF1DC5B}" type="pres">
      <dgm:prSet presAssocID="{270D2A2C-4528-3546-BFBD-29EA22D8ABF3}" presName="background3" presStyleLbl="node3" presStyleIdx="1" presStyleCnt="4"/>
      <dgm:spPr/>
    </dgm:pt>
    <dgm:pt modelId="{96450544-6997-334B-A6BC-7D651F21D0B1}" type="pres">
      <dgm:prSet presAssocID="{270D2A2C-4528-3546-BFBD-29EA22D8ABF3}" presName="text3" presStyleLbl="fgAcc3" presStyleIdx="1" presStyleCnt="4" custScaleX="49166" custScaleY="52602" custLinFactNeighborX="-92246" custLinFactNeighborY="-660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5B6566-6DA7-5A49-A4CC-8C3B8A97BC7B}" type="pres">
      <dgm:prSet presAssocID="{270D2A2C-4528-3546-BFBD-29EA22D8ABF3}" presName="hierChild4" presStyleCnt="0"/>
      <dgm:spPr/>
    </dgm:pt>
    <dgm:pt modelId="{26D0E4B6-FA3E-C741-B491-4D2FF71E7ECD}" type="pres">
      <dgm:prSet presAssocID="{23E7EAF7-5414-5E40-9738-023C65D80626}" presName="Name17" presStyleLbl="parChTrans1D3" presStyleIdx="2" presStyleCnt="4"/>
      <dgm:spPr/>
    </dgm:pt>
    <dgm:pt modelId="{51D26825-F134-DC44-8F5A-187053911E7F}" type="pres">
      <dgm:prSet presAssocID="{115EE1FD-3C41-0140-80EF-982C23C1BB05}" presName="hierRoot3" presStyleCnt="0"/>
      <dgm:spPr/>
    </dgm:pt>
    <dgm:pt modelId="{5CD8F4EC-559D-0142-836A-7D5A8A6F4E52}" type="pres">
      <dgm:prSet presAssocID="{115EE1FD-3C41-0140-80EF-982C23C1BB05}" presName="composite3" presStyleCnt="0"/>
      <dgm:spPr/>
    </dgm:pt>
    <dgm:pt modelId="{42635802-A8BB-4A46-9645-0D5DA026498D}" type="pres">
      <dgm:prSet presAssocID="{115EE1FD-3C41-0140-80EF-982C23C1BB05}" presName="background3" presStyleLbl="node3" presStyleIdx="2" presStyleCnt="4"/>
      <dgm:spPr/>
    </dgm:pt>
    <dgm:pt modelId="{6415CF2E-E902-1146-A32E-D53F929AA268}" type="pres">
      <dgm:prSet presAssocID="{115EE1FD-3C41-0140-80EF-982C23C1BB05}" presName="text3" presStyleLbl="fgAcc3" presStyleIdx="2" presStyleCnt="4">
        <dgm:presLayoutVars>
          <dgm:chPref val="3"/>
        </dgm:presLayoutVars>
      </dgm:prSet>
      <dgm:spPr/>
    </dgm:pt>
    <dgm:pt modelId="{34D461DB-A09F-B14D-A9CF-91919D15591A}" type="pres">
      <dgm:prSet presAssocID="{115EE1FD-3C41-0140-80EF-982C23C1BB05}" presName="hierChild4" presStyleCnt="0"/>
      <dgm:spPr/>
    </dgm:pt>
    <dgm:pt modelId="{9FE1D853-735A-3949-9C76-C6C402DCF96E}" type="pres">
      <dgm:prSet presAssocID="{11C5ABA4-D409-B44B-B0AE-627858F75846}" presName="Name10" presStyleLbl="parChTrans1D2" presStyleIdx="1" presStyleCnt="2"/>
      <dgm:spPr/>
    </dgm:pt>
    <dgm:pt modelId="{5E9F9FCE-5EFF-8644-9C73-5DBB9B9AC433}" type="pres">
      <dgm:prSet presAssocID="{F04B9E90-5D85-AB46-93B6-CF757B0804EC}" presName="hierRoot2" presStyleCnt="0"/>
      <dgm:spPr/>
    </dgm:pt>
    <dgm:pt modelId="{75924B48-4A7B-EC49-A597-F9EA5064E3B0}" type="pres">
      <dgm:prSet presAssocID="{F04B9E90-5D85-AB46-93B6-CF757B0804EC}" presName="composite2" presStyleCnt="0"/>
      <dgm:spPr/>
    </dgm:pt>
    <dgm:pt modelId="{37123E5F-A5D4-5745-8226-FCAF1DFD0751}" type="pres">
      <dgm:prSet presAssocID="{F04B9E90-5D85-AB46-93B6-CF757B0804EC}" presName="background2" presStyleLbl="node2" presStyleIdx="1" presStyleCnt="2"/>
      <dgm:spPr/>
    </dgm:pt>
    <dgm:pt modelId="{AEBF9B94-6856-664E-B23F-1C791CFDDCA3}" type="pres">
      <dgm:prSet presAssocID="{F04B9E90-5D85-AB46-93B6-CF757B0804EC}" presName="text2" presStyleLbl="fgAcc2" presStyleIdx="1" presStyleCnt="2">
        <dgm:presLayoutVars>
          <dgm:chPref val="3"/>
        </dgm:presLayoutVars>
      </dgm:prSet>
      <dgm:spPr/>
    </dgm:pt>
    <dgm:pt modelId="{07484B94-CA57-1049-AE6B-413159E1435F}" type="pres">
      <dgm:prSet presAssocID="{F04B9E90-5D85-AB46-93B6-CF757B0804EC}" presName="hierChild3" presStyleCnt="0"/>
      <dgm:spPr/>
    </dgm:pt>
    <dgm:pt modelId="{46E865CE-094A-3A4E-9B4F-4DCF42FA9973}" type="pres">
      <dgm:prSet presAssocID="{A1459A75-74B1-7443-860A-6370F4FDD7C8}" presName="Name17" presStyleLbl="parChTrans1D3" presStyleIdx="3" presStyleCnt="4"/>
      <dgm:spPr/>
    </dgm:pt>
    <dgm:pt modelId="{A77814C0-5AA3-AA41-BA47-ACCC5FFD77EA}" type="pres">
      <dgm:prSet presAssocID="{47EDC0F0-66A6-F646-A56F-698529967685}" presName="hierRoot3" presStyleCnt="0"/>
      <dgm:spPr/>
    </dgm:pt>
    <dgm:pt modelId="{27EEE3F2-CA2E-6943-B878-BBF543DAFADC}" type="pres">
      <dgm:prSet presAssocID="{47EDC0F0-66A6-F646-A56F-698529967685}" presName="composite3" presStyleCnt="0"/>
      <dgm:spPr/>
    </dgm:pt>
    <dgm:pt modelId="{A5D1F57F-FBFB-A34A-AB15-34E089458A67}" type="pres">
      <dgm:prSet presAssocID="{47EDC0F0-66A6-F646-A56F-698529967685}" presName="background3" presStyleLbl="node3" presStyleIdx="3" presStyleCnt="4"/>
      <dgm:spPr/>
    </dgm:pt>
    <dgm:pt modelId="{E0454DF0-0925-2244-96B0-954EE4423849}" type="pres">
      <dgm:prSet presAssocID="{47EDC0F0-66A6-F646-A56F-698529967685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9A02F6-137F-7F4F-A692-2E89263ABE99}" type="pres">
      <dgm:prSet presAssocID="{47EDC0F0-66A6-F646-A56F-698529967685}" presName="hierChild4" presStyleCnt="0"/>
      <dgm:spPr/>
    </dgm:pt>
  </dgm:ptLst>
  <dgm:cxnLst>
    <dgm:cxn modelId="{B52729A6-6A4F-7B47-9237-862CEDF62DCC}" type="presOf" srcId="{E7BEBA82-BD13-CC4E-BE94-DF80D08661B3}" destId="{7BC99AA5-94A7-7947-BD8B-74D7A1E7D8BF}" srcOrd="0" destOrd="0" presId="urn:microsoft.com/office/officeart/2005/8/layout/hierarchy1"/>
    <dgm:cxn modelId="{E4D39B60-B144-5F48-9A69-B519A2757769}" type="presOf" srcId="{A1459A75-74B1-7443-860A-6370F4FDD7C8}" destId="{46E865CE-094A-3A4E-9B4F-4DCF42FA9973}" srcOrd="0" destOrd="0" presId="urn:microsoft.com/office/officeart/2005/8/layout/hierarchy1"/>
    <dgm:cxn modelId="{F7A11EA1-A227-7741-A3AE-9FA093C9470A}" type="presOf" srcId="{270D2A2C-4528-3546-BFBD-29EA22D8ABF3}" destId="{96450544-6997-334B-A6BC-7D651F21D0B1}" srcOrd="0" destOrd="0" presId="urn:microsoft.com/office/officeart/2005/8/layout/hierarchy1"/>
    <dgm:cxn modelId="{EE1A4750-EA13-EC42-A848-B82996F66F11}" type="presOf" srcId="{23E7EAF7-5414-5E40-9738-023C65D80626}" destId="{26D0E4B6-FA3E-C741-B491-4D2FF71E7ECD}" srcOrd="0" destOrd="0" presId="urn:microsoft.com/office/officeart/2005/8/layout/hierarchy1"/>
    <dgm:cxn modelId="{9F8F7B68-B65A-3049-BECE-0A90C20B3605}" srcId="{04FC874D-7EA2-444B-ABD6-BDFDA6BEF6BD}" destId="{270D2A2C-4528-3546-BFBD-29EA22D8ABF3}" srcOrd="1" destOrd="0" parTransId="{22201337-F5CB-F14A-9E60-9B89472D90F4}" sibTransId="{F7F1E766-0501-3C43-98B8-CB311B59D89A}"/>
    <dgm:cxn modelId="{1C601A5B-9AA1-464A-AD76-F0B046C921D4}" type="presOf" srcId="{F04B9E90-5D85-AB46-93B6-CF757B0804EC}" destId="{AEBF9B94-6856-664E-B23F-1C791CFDDCA3}" srcOrd="0" destOrd="0" presId="urn:microsoft.com/office/officeart/2005/8/layout/hierarchy1"/>
    <dgm:cxn modelId="{578ECB55-60A4-0142-A771-9023C5662E9B}" type="presOf" srcId="{22201337-F5CB-F14A-9E60-9B89472D90F4}" destId="{A841F775-CA3E-5C4B-AA56-C841B6385820}" srcOrd="0" destOrd="0" presId="urn:microsoft.com/office/officeart/2005/8/layout/hierarchy1"/>
    <dgm:cxn modelId="{907137A6-D937-6B40-89B3-9B3B2D106387}" type="presOf" srcId="{01AA0FBF-9D06-4C4C-83AE-F1FB41914245}" destId="{E028A3E7-7ADC-AC4A-87FA-E94E48F5C6AF}" srcOrd="0" destOrd="0" presId="urn:microsoft.com/office/officeart/2005/8/layout/hierarchy1"/>
    <dgm:cxn modelId="{AB3E5FAD-89F7-1548-8E61-120BD6ED44A4}" type="presOf" srcId="{04FC874D-7EA2-444B-ABD6-BDFDA6BEF6BD}" destId="{CB1A60D0-FA09-5640-A410-1414662A9287}" srcOrd="0" destOrd="0" presId="urn:microsoft.com/office/officeart/2005/8/layout/hierarchy1"/>
    <dgm:cxn modelId="{B7AB8B9F-A1F1-0345-9DC9-0E0861A83465}" type="presOf" srcId="{4170936F-6BA2-2F4C-A1A9-DBDED5A48964}" destId="{95186F89-8EFA-F848-9197-7CF670571512}" srcOrd="0" destOrd="0" presId="urn:microsoft.com/office/officeart/2005/8/layout/hierarchy1"/>
    <dgm:cxn modelId="{BD858130-6BC7-DB46-ABC5-7DA6FD7444F1}" srcId="{F04B9E90-5D85-AB46-93B6-CF757B0804EC}" destId="{47EDC0F0-66A6-F646-A56F-698529967685}" srcOrd="0" destOrd="0" parTransId="{A1459A75-74B1-7443-860A-6370F4FDD7C8}" sibTransId="{01FE02D8-7D90-644D-A1B7-BCC7B5654A09}"/>
    <dgm:cxn modelId="{DB30119A-5CF4-BB41-8D82-63E0F9998A6A}" srcId="{04FC874D-7EA2-444B-ABD6-BDFDA6BEF6BD}" destId="{E7BEBA82-BD13-CC4E-BE94-DF80D08661B3}" srcOrd="0" destOrd="0" parTransId="{01AA0FBF-9D06-4C4C-83AE-F1FB41914245}" sibTransId="{EEA07836-417E-1C4E-B3BC-28BA51A0950A}"/>
    <dgm:cxn modelId="{78377461-2BDC-3F48-94CE-55929D4E9CA7}" srcId="{07D686F6-8025-3044-9739-486EEF1F413B}" destId="{F04B9E90-5D85-AB46-93B6-CF757B0804EC}" srcOrd="1" destOrd="0" parTransId="{11C5ABA4-D409-B44B-B0AE-627858F75846}" sibTransId="{EC88A575-64E7-BC43-848F-24367EE6B820}"/>
    <dgm:cxn modelId="{5A0284BF-ADE9-3749-AF8A-0539D2EDF316}" type="presOf" srcId="{7EF673C7-318D-8641-895C-80F47B72B76A}" destId="{07397FFD-2253-B04E-BB2F-A9C40309ED7A}" srcOrd="0" destOrd="0" presId="urn:microsoft.com/office/officeart/2005/8/layout/hierarchy1"/>
    <dgm:cxn modelId="{E02E1487-0DD8-4F49-9BA9-C7D3EB0AE82E}" type="presOf" srcId="{115EE1FD-3C41-0140-80EF-982C23C1BB05}" destId="{6415CF2E-E902-1146-A32E-D53F929AA268}" srcOrd="0" destOrd="0" presId="urn:microsoft.com/office/officeart/2005/8/layout/hierarchy1"/>
    <dgm:cxn modelId="{65B3EE53-F614-9B44-B778-A1A3BDF7F015}" srcId="{04FC874D-7EA2-444B-ABD6-BDFDA6BEF6BD}" destId="{115EE1FD-3C41-0140-80EF-982C23C1BB05}" srcOrd="2" destOrd="0" parTransId="{23E7EAF7-5414-5E40-9738-023C65D80626}" sibTransId="{049CCF9E-6A01-D640-BB32-62C8357612D9}"/>
    <dgm:cxn modelId="{08F1FB57-4E5C-2B49-AC2E-22E680CBD20E}" srcId="{7EF673C7-318D-8641-895C-80F47B72B76A}" destId="{07D686F6-8025-3044-9739-486EEF1F413B}" srcOrd="0" destOrd="0" parTransId="{4277501A-3FA4-4645-BDF1-1BF8057384F3}" sibTransId="{97DA5D55-7C85-424C-B573-0B1B6F7976ED}"/>
    <dgm:cxn modelId="{F70B7717-D580-264B-82D8-AB3ECF1C2FF0}" type="presOf" srcId="{11C5ABA4-D409-B44B-B0AE-627858F75846}" destId="{9FE1D853-735A-3949-9C76-C6C402DCF96E}" srcOrd="0" destOrd="0" presId="urn:microsoft.com/office/officeart/2005/8/layout/hierarchy1"/>
    <dgm:cxn modelId="{41E8C0D8-4A12-7544-8E05-16FE9D398D59}" srcId="{07D686F6-8025-3044-9739-486EEF1F413B}" destId="{04FC874D-7EA2-444B-ABD6-BDFDA6BEF6BD}" srcOrd="0" destOrd="0" parTransId="{4170936F-6BA2-2F4C-A1A9-DBDED5A48964}" sibTransId="{DF336E46-A3EB-2C4B-BD78-AD324BA86CA1}"/>
    <dgm:cxn modelId="{610566A1-3C59-D44E-A482-D7F4DEA869B9}" type="presOf" srcId="{47EDC0F0-66A6-F646-A56F-698529967685}" destId="{E0454DF0-0925-2244-96B0-954EE4423849}" srcOrd="0" destOrd="0" presId="urn:microsoft.com/office/officeart/2005/8/layout/hierarchy1"/>
    <dgm:cxn modelId="{00BECDE8-FBB6-E64D-8C9A-81E844FE36C1}" type="presOf" srcId="{07D686F6-8025-3044-9739-486EEF1F413B}" destId="{9029E670-79B8-2948-8A73-AB7F6EBA5B01}" srcOrd="0" destOrd="0" presId="urn:microsoft.com/office/officeart/2005/8/layout/hierarchy1"/>
    <dgm:cxn modelId="{7112AAE1-3859-1E4E-92EA-7C18450C56BE}" type="presParOf" srcId="{07397FFD-2253-B04E-BB2F-A9C40309ED7A}" destId="{67EC81E2-B8C3-C944-8C3D-63E06DE00496}" srcOrd="0" destOrd="0" presId="urn:microsoft.com/office/officeart/2005/8/layout/hierarchy1"/>
    <dgm:cxn modelId="{B08B57FE-7014-EC4D-86E4-3104A6E5BD05}" type="presParOf" srcId="{67EC81E2-B8C3-C944-8C3D-63E06DE00496}" destId="{27D7D5A9-09DB-5344-AF91-5A82AF405CF5}" srcOrd="0" destOrd="0" presId="urn:microsoft.com/office/officeart/2005/8/layout/hierarchy1"/>
    <dgm:cxn modelId="{25A1E3FC-7BFB-3045-8ECF-6B66EB762DF5}" type="presParOf" srcId="{27D7D5A9-09DB-5344-AF91-5A82AF405CF5}" destId="{D6FAD6FC-77D4-0940-8ECC-816E6E26BFB7}" srcOrd="0" destOrd="0" presId="urn:microsoft.com/office/officeart/2005/8/layout/hierarchy1"/>
    <dgm:cxn modelId="{588F1E98-F08A-914E-BE89-10C41B7CE815}" type="presParOf" srcId="{27D7D5A9-09DB-5344-AF91-5A82AF405CF5}" destId="{9029E670-79B8-2948-8A73-AB7F6EBA5B01}" srcOrd="1" destOrd="0" presId="urn:microsoft.com/office/officeart/2005/8/layout/hierarchy1"/>
    <dgm:cxn modelId="{3AD84625-8993-644B-8A51-7E7709BAA2C0}" type="presParOf" srcId="{67EC81E2-B8C3-C944-8C3D-63E06DE00496}" destId="{5E7BCF3B-791F-E448-82DE-F76D92860B21}" srcOrd="1" destOrd="0" presId="urn:microsoft.com/office/officeart/2005/8/layout/hierarchy1"/>
    <dgm:cxn modelId="{BE0AEB14-8D2D-D343-8B69-BA7C6BF51C4F}" type="presParOf" srcId="{5E7BCF3B-791F-E448-82DE-F76D92860B21}" destId="{95186F89-8EFA-F848-9197-7CF670571512}" srcOrd="0" destOrd="0" presId="urn:microsoft.com/office/officeart/2005/8/layout/hierarchy1"/>
    <dgm:cxn modelId="{A0E67B5B-3C80-8A4B-BD77-AD265BBBE1A7}" type="presParOf" srcId="{5E7BCF3B-791F-E448-82DE-F76D92860B21}" destId="{3840CBD5-49C8-BA4C-8797-D7FCAA194C77}" srcOrd="1" destOrd="0" presId="urn:microsoft.com/office/officeart/2005/8/layout/hierarchy1"/>
    <dgm:cxn modelId="{D4C19246-67FB-7349-B2BF-CEF7D6CC7CD7}" type="presParOf" srcId="{3840CBD5-49C8-BA4C-8797-D7FCAA194C77}" destId="{598BD36F-1DDC-2F48-8812-A4BBCDC637C1}" srcOrd="0" destOrd="0" presId="urn:microsoft.com/office/officeart/2005/8/layout/hierarchy1"/>
    <dgm:cxn modelId="{EA7227CD-50DE-FC45-87AF-3EDC9A31C542}" type="presParOf" srcId="{598BD36F-1DDC-2F48-8812-A4BBCDC637C1}" destId="{990FB61B-2889-CB48-A7E1-B05D64AB742D}" srcOrd="0" destOrd="0" presId="urn:microsoft.com/office/officeart/2005/8/layout/hierarchy1"/>
    <dgm:cxn modelId="{1872F987-2D75-1646-8FAC-CEF9BB2F792E}" type="presParOf" srcId="{598BD36F-1DDC-2F48-8812-A4BBCDC637C1}" destId="{CB1A60D0-FA09-5640-A410-1414662A9287}" srcOrd="1" destOrd="0" presId="urn:microsoft.com/office/officeart/2005/8/layout/hierarchy1"/>
    <dgm:cxn modelId="{FDFA11F5-0CF4-A944-B38C-CBACFF748443}" type="presParOf" srcId="{3840CBD5-49C8-BA4C-8797-D7FCAA194C77}" destId="{967DDC26-858D-3443-8002-7E9FCC496B55}" srcOrd="1" destOrd="0" presId="urn:microsoft.com/office/officeart/2005/8/layout/hierarchy1"/>
    <dgm:cxn modelId="{DC64F0E1-4EA3-1E43-B3E7-08B36CA9CDB3}" type="presParOf" srcId="{967DDC26-858D-3443-8002-7E9FCC496B55}" destId="{E028A3E7-7ADC-AC4A-87FA-E94E48F5C6AF}" srcOrd="0" destOrd="0" presId="urn:microsoft.com/office/officeart/2005/8/layout/hierarchy1"/>
    <dgm:cxn modelId="{526E8F98-CD93-3043-8CB6-2883D698D4F8}" type="presParOf" srcId="{967DDC26-858D-3443-8002-7E9FCC496B55}" destId="{F7D0A115-BAFA-AA46-AE37-D967FB793BE3}" srcOrd="1" destOrd="0" presId="urn:microsoft.com/office/officeart/2005/8/layout/hierarchy1"/>
    <dgm:cxn modelId="{4FF69580-B356-9640-AE0F-F7D17E6A091A}" type="presParOf" srcId="{F7D0A115-BAFA-AA46-AE37-D967FB793BE3}" destId="{A85231DA-8E13-F14B-BC01-1E1B073C8F8F}" srcOrd="0" destOrd="0" presId="urn:microsoft.com/office/officeart/2005/8/layout/hierarchy1"/>
    <dgm:cxn modelId="{A2C7A58E-CA9A-FE48-987F-414001BAA31B}" type="presParOf" srcId="{A85231DA-8E13-F14B-BC01-1E1B073C8F8F}" destId="{4DCE4B23-66C2-0F4E-9CB0-AF0D7EF2CE48}" srcOrd="0" destOrd="0" presId="urn:microsoft.com/office/officeart/2005/8/layout/hierarchy1"/>
    <dgm:cxn modelId="{1966541C-0235-494B-B254-F7516D389ABF}" type="presParOf" srcId="{A85231DA-8E13-F14B-BC01-1E1B073C8F8F}" destId="{7BC99AA5-94A7-7947-BD8B-74D7A1E7D8BF}" srcOrd="1" destOrd="0" presId="urn:microsoft.com/office/officeart/2005/8/layout/hierarchy1"/>
    <dgm:cxn modelId="{54EBE779-DE8A-6D4A-9E76-EF01EC541ECA}" type="presParOf" srcId="{F7D0A115-BAFA-AA46-AE37-D967FB793BE3}" destId="{B4C49FB3-90A4-A141-992C-B3321D1CB555}" srcOrd="1" destOrd="0" presId="urn:microsoft.com/office/officeart/2005/8/layout/hierarchy1"/>
    <dgm:cxn modelId="{3CF86869-D1D8-3746-8641-BF755127425D}" type="presParOf" srcId="{967DDC26-858D-3443-8002-7E9FCC496B55}" destId="{A841F775-CA3E-5C4B-AA56-C841B6385820}" srcOrd="2" destOrd="0" presId="urn:microsoft.com/office/officeart/2005/8/layout/hierarchy1"/>
    <dgm:cxn modelId="{FF6C819C-5B90-FE4D-B54E-D9AE35BABFBA}" type="presParOf" srcId="{967DDC26-858D-3443-8002-7E9FCC496B55}" destId="{A4183931-1DDD-E044-B8BE-57E804B6432C}" srcOrd="3" destOrd="0" presId="urn:microsoft.com/office/officeart/2005/8/layout/hierarchy1"/>
    <dgm:cxn modelId="{BAE736C4-F6C6-7F4D-86CE-669D6B6065FC}" type="presParOf" srcId="{A4183931-1DDD-E044-B8BE-57E804B6432C}" destId="{363E8A84-FA82-E74D-921F-0D9B300677CF}" srcOrd="0" destOrd="0" presId="urn:microsoft.com/office/officeart/2005/8/layout/hierarchy1"/>
    <dgm:cxn modelId="{A9D6425A-F7E4-D443-97AE-1F0F3C7A95A7}" type="presParOf" srcId="{363E8A84-FA82-E74D-921F-0D9B300677CF}" destId="{A78E4679-645A-A348-9802-03471FF1DC5B}" srcOrd="0" destOrd="0" presId="urn:microsoft.com/office/officeart/2005/8/layout/hierarchy1"/>
    <dgm:cxn modelId="{EE1B47E7-A0E6-6B4C-A3EF-0C5E6C5230D1}" type="presParOf" srcId="{363E8A84-FA82-E74D-921F-0D9B300677CF}" destId="{96450544-6997-334B-A6BC-7D651F21D0B1}" srcOrd="1" destOrd="0" presId="urn:microsoft.com/office/officeart/2005/8/layout/hierarchy1"/>
    <dgm:cxn modelId="{324CB3A1-6FFE-D14D-AC74-EE520353CF07}" type="presParOf" srcId="{A4183931-1DDD-E044-B8BE-57E804B6432C}" destId="{A15B6566-6DA7-5A49-A4CC-8C3B8A97BC7B}" srcOrd="1" destOrd="0" presId="urn:microsoft.com/office/officeart/2005/8/layout/hierarchy1"/>
    <dgm:cxn modelId="{8A7E61AF-A14A-5947-AC27-4AAA35C606D8}" type="presParOf" srcId="{967DDC26-858D-3443-8002-7E9FCC496B55}" destId="{26D0E4B6-FA3E-C741-B491-4D2FF71E7ECD}" srcOrd="4" destOrd="0" presId="urn:microsoft.com/office/officeart/2005/8/layout/hierarchy1"/>
    <dgm:cxn modelId="{31F92865-72D2-7849-89D9-2453491B8F53}" type="presParOf" srcId="{967DDC26-858D-3443-8002-7E9FCC496B55}" destId="{51D26825-F134-DC44-8F5A-187053911E7F}" srcOrd="5" destOrd="0" presId="urn:microsoft.com/office/officeart/2005/8/layout/hierarchy1"/>
    <dgm:cxn modelId="{00B0EBD0-F215-DD4A-981B-872895884896}" type="presParOf" srcId="{51D26825-F134-DC44-8F5A-187053911E7F}" destId="{5CD8F4EC-559D-0142-836A-7D5A8A6F4E52}" srcOrd="0" destOrd="0" presId="urn:microsoft.com/office/officeart/2005/8/layout/hierarchy1"/>
    <dgm:cxn modelId="{84D40CED-B9B1-874E-83BD-5A70C4B540DC}" type="presParOf" srcId="{5CD8F4EC-559D-0142-836A-7D5A8A6F4E52}" destId="{42635802-A8BB-4A46-9645-0D5DA026498D}" srcOrd="0" destOrd="0" presId="urn:microsoft.com/office/officeart/2005/8/layout/hierarchy1"/>
    <dgm:cxn modelId="{182B1472-4C29-7D4E-9502-2BE9CC7A4ED7}" type="presParOf" srcId="{5CD8F4EC-559D-0142-836A-7D5A8A6F4E52}" destId="{6415CF2E-E902-1146-A32E-D53F929AA268}" srcOrd="1" destOrd="0" presId="urn:microsoft.com/office/officeart/2005/8/layout/hierarchy1"/>
    <dgm:cxn modelId="{802ACE91-7C07-E444-9D0F-16B9AC7D2A0A}" type="presParOf" srcId="{51D26825-F134-DC44-8F5A-187053911E7F}" destId="{34D461DB-A09F-B14D-A9CF-91919D15591A}" srcOrd="1" destOrd="0" presId="urn:microsoft.com/office/officeart/2005/8/layout/hierarchy1"/>
    <dgm:cxn modelId="{01B98011-4CD3-DE4A-8479-3D2CD97C31C9}" type="presParOf" srcId="{5E7BCF3B-791F-E448-82DE-F76D92860B21}" destId="{9FE1D853-735A-3949-9C76-C6C402DCF96E}" srcOrd="2" destOrd="0" presId="urn:microsoft.com/office/officeart/2005/8/layout/hierarchy1"/>
    <dgm:cxn modelId="{3B6D055F-9B2D-0944-A16F-3D71A808FF49}" type="presParOf" srcId="{5E7BCF3B-791F-E448-82DE-F76D92860B21}" destId="{5E9F9FCE-5EFF-8644-9C73-5DBB9B9AC433}" srcOrd="3" destOrd="0" presId="urn:microsoft.com/office/officeart/2005/8/layout/hierarchy1"/>
    <dgm:cxn modelId="{F972AF98-29B1-0D44-8D89-467496DD63DE}" type="presParOf" srcId="{5E9F9FCE-5EFF-8644-9C73-5DBB9B9AC433}" destId="{75924B48-4A7B-EC49-A597-F9EA5064E3B0}" srcOrd="0" destOrd="0" presId="urn:microsoft.com/office/officeart/2005/8/layout/hierarchy1"/>
    <dgm:cxn modelId="{17D8FD5A-7C6C-7E40-9B7A-C49872853774}" type="presParOf" srcId="{75924B48-4A7B-EC49-A597-F9EA5064E3B0}" destId="{37123E5F-A5D4-5745-8226-FCAF1DFD0751}" srcOrd="0" destOrd="0" presId="urn:microsoft.com/office/officeart/2005/8/layout/hierarchy1"/>
    <dgm:cxn modelId="{FFE5D296-7CEF-4144-A196-590C7F39919C}" type="presParOf" srcId="{75924B48-4A7B-EC49-A597-F9EA5064E3B0}" destId="{AEBF9B94-6856-664E-B23F-1C791CFDDCA3}" srcOrd="1" destOrd="0" presId="urn:microsoft.com/office/officeart/2005/8/layout/hierarchy1"/>
    <dgm:cxn modelId="{9E7A16E5-2C3D-D647-ADAD-109C27D5B8D0}" type="presParOf" srcId="{5E9F9FCE-5EFF-8644-9C73-5DBB9B9AC433}" destId="{07484B94-CA57-1049-AE6B-413159E1435F}" srcOrd="1" destOrd="0" presId="urn:microsoft.com/office/officeart/2005/8/layout/hierarchy1"/>
    <dgm:cxn modelId="{3EE4A83F-7EBF-4D4D-92C7-5D825C9BA740}" type="presParOf" srcId="{07484B94-CA57-1049-AE6B-413159E1435F}" destId="{46E865CE-094A-3A4E-9B4F-4DCF42FA9973}" srcOrd="0" destOrd="0" presId="urn:microsoft.com/office/officeart/2005/8/layout/hierarchy1"/>
    <dgm:cxn modelId="{38B079CE-E137-5E46-8DE5-865CE7D2FEF3}" type="presParOf" srcId="{07484B94-CA57-1049-AE6B-413159E1435F}" destId="{A77814C0-5AA3-AA41-BA47-ACCC5FFD77EA}" srcOrd="1" destOrd="0" presId="urn:microsoft.com/office/officeart/2005/8/layout/hierarchy1"/>
    <dgm:cxn modelId="{CBF47DE0-B01B-BB44-A144-49B8A9FE736C}" type="presParOf" srcId="{A77814C0-5AA3-AA41-BA47-ACCC5FFD77EA}" destId="{27EEE3F2-CA2E-6943-B878-BBF543DAFADC}" srcOrd="0" destOrd="0" presId="urn:microsoft.com/office/officeart/2005/8/layout/hierarchy1"/>
    <dgm:cxn modelId="{551E4B4F-E6ED-EF49-AE11-C31719C93E6F}" type="presParOf" srcId="{27EEE3F2-CA2E-6943-B878-BBF543DAFADC}" destId="{A5D1F57F-FBFB-A34A-AB15-34E089458A67}" srcOrd="0" destOrd="0" presId="urn:microsoft.com/office/officeart/2005/8/layout/hierarchy1"/>
    <dgm:cxn modelId="{3EE7FC6E-F4DB-2041-8E45-4B286C8C13C4}" type="presParOf" srcId="{27EEE3F2-CA2E-6943-B878-BBF543DAFADC}" destId="{E0454DF0-0925-2244-96B0-954EE4423849}" srcOrd="1" destOrd="0" presId="urn:microsoft.com/office/officeart/2005/8/layout/hierarchy1"/>
    <dgm:cxn modelId="{5E4D0C72-6034-C943-B15E-2E0F397DCDAD}" type="presParOf" srcId="{A77814C0-5AA3-AA41-BA47-ACCC5FFD77EA}" destId="{BD9A02F6-137F-7F4F-A692-2E89263ABE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865CE-094A-3A4E-9B4F-4DCF42FA9973}">
      <dsp:nvSpPr>
        <dsp:cNvPr id="0" name=""/>
        <dsp:cNvSpPr/>
      </dsp:nvSpPr>
      <dsp:spPr>
        <a:xfrm>
          <a:off x="5173692" y="2409276"/>
          <a:ext cx="91440" cy="4144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489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1D853-735A-3949-9C76-C6C402DCF96E}">
      <dsp:nvSpPr>
        <dsp:cNvPr id="0" name=""/>
        <dsp:cNvSpPr/>
      </dsp:nvSpPr>
      <dsp:spPr>
        <a:xfrm>
          <a:off x="3658646" y="1089798"/>
          <a:ext cx="1560765" cy="414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462"/>
              </a:lnTo>
              <a:lnTo>
                <a:pt x="1560765" y="282462"/>
              </a:lnTo>
              <a:lnTo>
                <a:pt x="1560765" y="414489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0E4B6-FA3E-C741-B491-4D2FF71E7ECD}">
      <dsp:nvSpPr>
        <dsp:cNvPr id="0" name=""/>
        <dsp:cNvSpPr/>
      </dsp:nvSpPr>
      <dsp:spPr>
        <a:xfrm>
          <a:off x="2097881" y="2409276"/>
          <a:ext cx="1379646" cy="414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462"/>
              </a:lnTo>
              <a:lnTo>
                <a:pt x="1379646" y="282462"/>
              </a:lnTo>
              <a:lnTo>
                <a:pt x="1379646" y="414489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1F775-CA3E-5C4B-AA56-C841B6385820}">
      <dsp:nvSpPr>
        <dsp:cNvPr id="0" name=""/>
        <dsp:cNvSpPr/>
      </dsp:nvSpPr>
      <dsp:spPr>
        <a:xfrm>
          <a:off x="783211" y="2226147"/>
          <a:ext cx="1314669" cy="183128"/>
        </a:xfrm>
        <a:custGeom>
          <a:avLst/>
          <a:gdLst/>
          <a:ahLst/>
          <a:cxnLst/>
          <a:rect l="0" t="0" r="0" b="0"/>
          <a:pathLst>
            <a:path>
              <a:moveTo>
                <a:pt x="1314669" y="183128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8A3E7-7ADC-AC4A-87FA-E94E48F5C6AF}">
      <dsp:nvSpPr>
        <dsp:cNvPr id="0" name=""/>
        <dsp:cNvSpPr/>
      </dsp:nvSpPr>
      <dsp:spPr>
        <a:xfrm>
          <a:off x="718234" y="2409276"/>
          <a:ext cx="1379646" cy="414489"/>
        </a:xfrm>
        <a:custGeom>
          <a:avLst/>
          <a:gdLst/>
          <a:ahLst/>
          <a:cxnLst/>
          <a:rect l="0" t="0" r="0" b="0"/>
          <a:pathLst>
            <a:path>
              <a:moveTo>
                <a:pt x="1379646" y="0"/>
              </a:moveTo>
              <a:lnTo>
                <a:pt x="1379646" y="282462"/>
              </a:lnTo>
              <a:lnTo>
                <a:pt x="0" y="282462"/>
              </a:lnTo>
              <a:lnTo>
                <a:pt x="0" y="414489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86F89-8EFA-F848-9197-7CF670571512}">
      <dsp:nvSpPr>
        <dsp:cNvPr id="0" name=""/>
        <dsp:cNvSpPr/>
      </dsp:nvSpPr>
      <dsp:spPr>
        <a:xfrm>
          <a:off x="2097881" y="1089798"/>
          <a:ext cx="1560765" cy="414489"/>
        </a:xfrm>
        <a:custGeom>
          <a:avLst/>
          <a:gdLst/>
          <a:ahLst/>
          <a:cxnLst/>
          <a:rect l="0" t="0" r="0" b="0"/>
          <a:pathLst>
            <a:path>
              <a:moveTo>
                <a:pt x="1560765" y="0"/>
              </a:moveTo>
              <a:lnTo>
                <a:pt x="1560765" y="282462"/>
              </a:lnTo>
              <a:lnTo>
                <a:pt x="0" y="282462"/>
              </a:lnTo>
              <a:lnTo>
                <a:pt x="0" y="414489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AD6FC-77D4-0940-8ECC-816E6E26BFB7}">
      <dsp:nvSpPr>
        <dsp:cNvPr id="0" name=""/>
        <dsp:cNvSpPr/>
      </dsp:nvSpPr>
      <dsp:spPr>
        <a:xfrm>
          <a:off x="2946057" y="184810"/>
          <a:ext cx="1425178" cy="90498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9E670-79B8-2948-8A73-AB7F6EBA5B01}">
      <dsp:nvSpPr>
        <dsp:cNvPr id="0" name=""/>
        <dsp:cNvSpPr/>
      </dsp:nvSpPr>
      <dsp:spPr>
        <a:xfrm>
          <a:off x="3104410" y="335246"/>
          <a:ext cx="1425178" cy="904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TRAUMA</a:t>
          </a:r>
          <a:endParaRPr lang="en-US" sz="1400" kern="1200" dirty="0"/>
        </a:p>
      </dsp:txBody>
      <dsp:txXfrm>
        <a:off x="3130916" y="361752"/>
        <a:ext cx="1372166" cy="851976"/>
      </dsp:txXfrm>
    </dsp:sp>
    <dsp:sp modelId="{990FB61B-2889-CB48-A7E1-B05D64AB742D}">
      <dsp:nvSpPr>
        <dsp:cNvPr id="0" name=""/>
        <dsp:cNvSpPr/>
      </dsp:nvSpPr>
      <dsp:spPr>
        <a:xfrm>
          <a:off x="1385292" y="1504288"/>
          <a:ext cx="1425178" cy="904988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A60D0-FA09-5640-A410-1414662A9287}">
      <dsp:nvSpPr>
        <dsp:cNvPr id="0" name=""/>
        <dsp:cNvSpPr/>
      </dsp:nvSpPr>
      <dsp:spPr>
        <a:xfrm>
          <a:off x="1543645" y="1654723"/>
          <a:ext cx="1425178" cy="904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RESPOSTA CONFI</a:t>
          </a:r>
          <a:r>
            <a:rPr lang="en-US" sz="1400" kern="1200" dirty="0" smtClean="0"/>
            <a:t>ÁVEL</a:t>
          </a:r>
          <a:endParaRPr lang="en-US" sz="1400" kern="1200" dirty="0"/>
        </a:p>
      </dsp:txBody>
      <dsp:txXfrm>
        <a:off x="1570151" y="1681229"/>
        <a:ext cx="1372166" cy="851976"/>
      </dsp:txXfrm>
    </dsp:sp>
    <dsp:sp modelId="{4DCE4B23-66C2-0F4E-9CB0-AF0D7EF2CE48}">
      <dsp:nvSpPr>
        <dsp:cNvPr id="0" name=""/>
        <dsp:cNvSpPr/>
      </dsp:nvSpPr>
      <dsp:spPr>
        <a:xfrm>
          <a:off x="5645" y="2823765"/>
          <a:ext cx="1425178" cy="904988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99AA5-94A7-7947-BD8B-74D7A1E7D8BF}">
      <dsp:nvSpPr>
        <dsp:cNvPr id="0" name=""/>
        <dsp:cNvSpPr/>
      </dsp:nvSpPr>
      <dsp:spPr>
        <a:xfrm>
          <a:off x="163998" y="2974201"/>
          <a:ext cx="1425178" cy="904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N- LIBERAR</a:t>
          </a:r>
          <a:endParaRPr lang="en-US" sz="1400" kern="1200" dirty="0"/>
        </a:p>
      </dsp:txBody>
      <dsp:txXfrm>
        <a:off x="190504" y="3000707"/>
        <a:ext cx="1372166" cy="851976"/>
      </dsp:txXfrm>
    </dsp:sp>
    <dsp:sp modelId="{A78E4679-645A-A348-9802-03471FF1DC5B}">
      <dsp:nvSpPr>
        <dsp:cNvPr id="0" name=""/>
        <dsp:cNvSpPr/>
      </dsp:nvSpPr>
      <dsp:spPr>
        <a:xfrm>
          <a:off x="432859" y="2226147"/>
          <a:ext cx="700703" cy="476041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50544-6997-334B-A6BC-7D651F21D0B1}">
      <dsp:nvSpPr>
        <dsp:cNvPr id="0" name=""/>
        <dsp:cNvSpPr/>
      </dsp:nvSpPr>
      <dsp:spPr>
        <a:xfrm>
          <a:off x="591213" y="2376583"/>
          <a:ext cx="700703" cy="4760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Dor</a:t>
          </a:r>
          <a:r>
            <a:rPr lang="en-US" sz="1400" kern="1200" dirty="0" smtClean="0"/>
            <a:t>?</a:t>
          </a:r>
          <a:endParaRPr lang="en-US" sz="1400" kern="1200" dirty="0"/>
        </a:p>
      </dsp:txBody>
      <dsp:txXfrm>
        <a:off x="605156" y="2390526"/>
        <a:ext cx="672817" cy="448155"/>
      </dsp:txXfrm>
    </dsp:sp>
    <dsp:sp modelId="{42635802-A8BB-4A46-9645-0D5DA026498D}">
      <dsp:nvSpPr>
        <dsp:cNvPr id="0" name=""/>
        <dsp:cNvSpPr/>
      </dsp:nvSpPr>
      <dsp:spPr>
        <a:xfrm>
          <a:off x="2764939" y="2823765"/>
          <a:ext cx="1425178" cy="904988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5CF2E-E902-1146-A32E-D53F929AA268}">
      <dsp:nvSpPr>
        <dsp:cNvPr id="0" name=""/>
        <dsp:cNvSpPr/>
      </dsp:nvSpPr>
      <dsp:spPr>
        <a:xfrm>
          <a:off x="2923292" y="2974201"/>
          <a:ext cx="1425178" cy="904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S- RX AP+P+TRANSORAL</a:t>
          </a:r>
          <a:endParaRPr lang="en-US" sz="1400" kern="1200" dirty="0"/>
        </a:p>
      </dsp:txBody>
      <dsp:txXfrm>
        <a:off x="2949798" y="3000707"/>
        <a:ext cx="1372166" cy="851976"/>
      </dsp:txXfrm>
    </dsp:sp>
    <dsp:sp modelId="{37123E5F-A5D4-5745-8226-FCAF1DFD0751}">
      <dsp:nvSpPr>
        <dsp:cNvPr id="0" name=""/>
        <dsp:cNvSpPr/>
      </dsp:nvSpPr>
      <dsp:spPr>
        <a:xfrm>
          <a:off x="4506823" y="1504288"/>
          <a:ext cx="1425178" cy="904988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F9B94-6856-664E-B23F-1C791CFDDCA3}">
      <dsp:nvSpPr>
        <dsp:cNvPr id="0" name=""/>
        <dsp:cNvSpPr/>
      </dsp:nvSpPr>
      <dsp:spPr>
        <a:xfrm>
          <a:off x="4665176" y="1654723"/>
          <a:ext cx="1425178" cy="904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RESPOSTA POBRE</a:t>
          </a:r>
          <a:endParaRPr lang="en-US" sz="1400" kern="1200" dirty="0"/>
        </a:p>
      </dsp:txBody>
      <dsp:txXfrm>
        <a:off x="4691682" y="1681229"/>
        <a:ext cx="1372166" cy="851976"/>
      </dsp:txXfrm>
    </dsp:sp>
    <dsp:sp modelId="{A5D1F57F-FBFB-A34A-AB15-34E089458A67}">
      <dsp:nvSpPr>
        <dsp:cNvPr id="0" name=""/>
        <dsp:cNvSpPr/>
      </dsp:nvSpPr>
      <dsp:spPr>
        <a:xfrm>
          <a:off x="4506823" y="2823765"/>
          <a:ext cx="1425178" cy="904988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54DF0-0925-2244-96B0-954EE4423849}">
      <dsp:nvSpPr>
        <dsp:cNvPr id="0" name=""/>
        <dsp:cNvSpPr/>
      </dsp:nvSpPr>
      <dsp:spPr>
        <a:xfrm>
          <a:off x="4665176" y="2974201"/>
          <a:ext cx="1425178" cy="904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RX COLUNA TOTAL AP+PERFIL</a:t>
          </a:r>
          <a:endParaRPr lang="en-US" sz="1400" kern="1200" dirty="0"/>
        </a:p>
      </dsp:txBody>
      <dsp:txXfrm>
        <a:off x="4691682" y="3000707"/>
        <a:ext cx="1372166" cy="851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478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t-BR" dirty="0"/>
              <a:t>Cervical ( 7 vértebras ) – flexibilidade </a:t>
            </a:r>
          </a:p>
          <a:p>
            <a:pPr>
              <a:buFontTx/>
              <a:buChar char="-"/>
            </a:pPr>
            <a:r>
              <a:rPr lang="pt-BR" dirty="0"/>
              <a:t>    Torácica ( 12 vértebras ) – rígida </a:t>
            </a:r>
          </a:p>
          <a:p>
            <a:pPr>
              <a:buFontTx/>
              <a:buChar char="-"/>
            </a:pPr>
            <a:r>
              <a:rPr lang="pt-BR" dirty="0"/>
              <a:t>     Lombar ( 5 vértebras ) – </a:t>
            </a:r>
            <a:r>
              <a:rPr lang="pt-BR" dirty="0" err="1"/>
              <a:t>flexibilidade,macicez</a:t>
            </a:r>
            <a:endParaRPr lang="pt-BR" dirty="0"/>
          </a:p>
          <a:p>
            <a:pPr>
              <a:buFontTx/>
              <a:buChar char="-"/>
            </a:pPr>
            <a:r>
              <a:rPr lang="pt-BR" dirty="0"/>
              <a:t>     Sacral ( 5 vértebras ) – suporta peso </a:t>
            </a:r>
          </a:p>
          <a:p>
            <a:pPr>
              <a:buFontTx/>
              <a:buChar char="-"/>
            </a:pPr>
            <a:r>
              <a:rPr lang="pt-BR" dirty="0"/>
              <a:t>     Coccígea ( 4 vértebras 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396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SUBSTANCIA</a:t>
            </a:r>
            <a:r>
              <a:rPr lang="pt-BR" baseline="0" dirty="0"/>
              <a:t> BRANCA – TRATOS NEURAIS ASCENDENTES E DESCENDENTES</a:t>
            </a:r>
          </a:p>
          <a:p>
            <a:r>
              <a:rPr lang="pt-BR" baseline="0" dirty="0"/>
              <a:t>OS ASCENDENTES LEVAM IMPULSOS SENSITIVOS DO CORPO ATRAVES DA MEDULA ATÉ O CÉREBRO</a:t>
            </a:r>
          </a:p>
          <a:p>
            <a:r>
              <a:rPr lang="pt-BR" baseline="0" dirty="0"/>
              <a:t>TRATOS QUE LEVAM DOR E TEMPERATURA CRUZAM NA MEDULA </a:t>
            </a:r>
          </a:p>
          <a:p>
            <a:r>
              <a:rPr lang="pt-BR" baseline="0" dirty="0"/>
              <a:t>OS TRATOS QUE CARREGAM A PROPIOCEPÇÃO E A POSIÇÃO NÃO CRUZAM</a:t>
            </a:r>
          </a:p>
          <a:p>
            <a:r>
              <a:rPr lang="pt-BR" baseline="0" dirty="0"/>
              <a:t>OS DESCENDENTES SÃO IMPULSOS MOTORES, ELES NÃO CRUZAM A MEDULA! MAS CRUZAM NO CÉREBRO!</a:t>
            </a: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16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t-BR" dirty="0" err="1"/>
              <a:t>Dermatomo</a:t>
            </a:r>
            <a:r>
              <a:rPr lang="pt-BR" dirty="0"/>
              <a:t> – área sensitiva do corpo que fica sob o controle de</a:t>
            </a:r>
            <a:r>
              <a:rPr lang="pt-BR" baseline="0" dirty="0"/>
              <a:t> uma raiz nervosa – usados para determinar o nível da lesão na medula!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key muscles should be tested for strength on both sides and graded on a 6-point scale (0–5) from normal strength to paralysis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Early, accurate documentation of a patient’s sensation and strength is essential, because it helps to assess neurological improvement or deterioration on subsequent examinations.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/>
              <a:t>Neurogenico</a:t>
            </a:r>
            <a:r>
              <a:rPr lang="pt-BR" dirty="0"/>
              <a:t>- atropina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C3- </a:t>
            </a:r>
            <a:r>
              <a:rPr lang="pt-BR" dirty="0" err="1"/>
              <a:t>frenico</a:t>
            </a:r>
            <a:r>
              <a:rPr lang="pt-BR" dirty="0"/>
              <a:t>,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Sem estimulo doloroso-</a:t>
            </a:r>
            <a:r>
              <a:rPr lang="pt-BR" baseline="0" dirty="0"/>
              <a:t> mascara </a:t>
            </a:r>
            <a:r>
              <a:rPr lang="pt-BR" baseline="0" dirty="0" err="1"/>
              <a:t>lesoes</a:t>
            </a:r>
            <a:r>
              <a:rPr lang="pt-BR" baseline="0" dirty="0"/>
              <a:t> potencialmente graves em outras partes do corpo- </a:t>
            </a:r>
            <a:r>
              <a:rPr lang="pt-BR" baseline="0" dirty="0" err="1"/>
              <a:t>abdm</a:t>
            </a:r>
            <a:r>
              <a:rPr lang="pt-BR" baseline="0" dirty="0"/>
              <a:t> agudo- FAST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Uma clara distinção deve ser feita entre as lesões acima e abaixo de T l . As lesões traumáticas dos primeiros 8 segmentos cervicais da medula resultam em quadriplegia, enquanto as abaixo de T l acarretam paraplegia. O nível ósseo da lesão corresponde à vértebra cuja estrutura está danificada, resultando em lesão medular. Já o nível neurológico da lesão é determinado fundamentalmente pelo exame clínico. Descrições quanto à altura são de acordo com nível neurológico </a:t>
            </a: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Qualquer função motora ou sensorial abaixo do nível da lesão constitui uma lesão incompleta.</a:t>
            </a: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síndrome central da medula é caracterizada pela desproporção entre a perda de força motora nas extremidades superiores, que é muito mais acentuada que a perda de força nas extremidades inferiores. Nessas circunstâncias, pode haver graus variáveis de perda sensorial. Geralmente, esta síndrome </a:t>
            </a:r>
            <a:r>
              <a:rPr lang="pt-BR" dirty="0" err="1"/>
              <a:t>decorrede</a:t>
            </a:r>
            <a:r>
              <a:rPr lang="pt-BR" dirty="0"/>
              <a:t> lesões por hiperextensão em doentes que apresentam estenose preexistente do canal medular cervical (comumente manifestação de doença </a:t>
            </a:r>
            <a:r>
              <a:rPr lang="pt-BR" dirty="0" err="1"/>
              <a:t>osteoartrítica</a:t>
            </a:r>
            <a:r>
              <a:rPr lang="pt-BR" dirty="0"/>
              <a:t> degenerativa). Habitualmente, a história é de uma queda para frente que resulta em impacto facial. Acredita-se que a síndrome central da medula seja decorrente de u m comprometimento vascular </a:t>
            </a:r>
            <a:r>
              <a:rPr lang="pt-BR" dirty="0" err="1"/>
              <a:t>noterritório</a:t>
            </a:r>
            <a:r>
              <a:rPr lang="pt-BR" dirty="0"/>
              <a:t> de distribuição da artéria espinhal anterior. Esta artéria supre as porções centrais da medula. As fibras motoras dos segmentos cervicais são topograficamente dispostas em direção ao centro da medula. Os braços e as mãos são os mais </a:t>
            </a:r>
            <a:r>
              <a:rPr lang="pt-BR" dirty="0" err="1"/>
              <a:t>gravementeatingidos</a:t>
            </a:r>
            <a:r>
              <a:rPr lang="pt-BR" dirty="0"/>
              <a:t>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Nestes casos de lesão central, o prognóstico quanto à recuperação costuma ser melhor do que aquele de outras lesões incompletas.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 síndrome anterior da medula caracteriza-se por paraplegia e por dissociação da perda sensorial com perda de sensibilidade à dor e à temperatura. A função da coluna posterior (responsável pela sensibilidade </a:t>
            </a:r>
            <a:r>
              <a:rPr lang="pt-BR" dirty="0" err="1"/>
              <a:t>proprioceptiva</a:t>
            </a:r>
            <a:r>
              <a:rPr lang="pt-BR" dirty="0"/>
              <a:t> ao posicionamento, à vibração e à pressão profunda) está preservada. Usualmente, a síndrome anterior da medula é secundária a infarto da medula no território suprido pela artéria espinhal anterior. De todas as lesões incompletas, é aquela que tem o pior prognóstico.A síndrome de </a:t>
            </a:r>
            <a:r>
              <a:rPr lang="pt-BR" dirty="0" err="1"/>
              <a:t>Brown-Séquard</a:t>
            </a:r>
            <a:r>
              <a:rPr lang="pt-BR" dirty="0"/>
              <a:t> resulta da </a:t>
            </a:r>
            <a:r>
              <a:rPr lang="pt-BR" dirty="0" err="1"/>
              <a:t>hemissecção</a:t>
            </a:r>
            <a:r>
              <a:rPr lang="pt-BR" dirty="0"/>
              <a:t> da medula, geralmente por traumatismo penetrante. Embora esta síndrome seja raramente encontrada, as variações do padrão clássico não são raras. Em sua forma mais pura, ela consiste em comprometimento motor ipsilateral (trato </a:t>
            </a:r>
            <a:r>
              <a:rPr lang="pt-BR" dirty="0" err="1"/>
              <a:t>corti</a:t>
            </a:r>
            <a:r>
              <a:rPr lang="pt-BR" dirty="0"/>
              <a:t>­ </a:t>
            </a:r>
            <a:r>
              <a:rPr lang="pt-BR" dirty="0" err="1"/>
              <a:t>coespinhal</a:t>
            </a:r>
            <a:r>
              <a:rPr lang="pt-BR" dirty="0"/>
              <a:t>) e perda da sensibilidade postura! (coluna posterior), concomitantes à perda </a:t>
            </a:r>
            <a:r>
              <a:rPr lang="pt-BR" dirty="0" err="1"/>
              <a:t>contralateral</a:t>
            </a:r>
            <a:r>
              <a:rPr lang="pt-BR" dirty="0"/>
              <a:t> da sensibilidade térmica e à dor começando um ou </a:t>
            </a:r>
            <a:r>
              <a:rPr lang="pt-BR" dirty="0" err="1"/>
              <a:t>doisníveis</a:t>
            </a:r>
            <a:r>
              <a:rPr lang="pt-BR" dirty="0"/>
              <a:t> abaixo do nível da lesão (trato </a:t>
            </a:r>
            <a:r>
              <a:rPr lang="pt-BR" dirty="0" err="1"/>
              <a:t>espinotalâmico</a:t>
            </a:r>
            <a:r>
              <a:rPr lang="pt-BR" dirty="0"/>
              <a:t>). Mesmo que a síndrome </a:t>
            </a:r>
            <a:r>
              <a:rPr lang="pt-BR" dirty="0" err="1"/>
              <a:t>sej</a:t>
            </a:r>
            <a:r>
              <a:rPr lang="pt-BR" dirty="0"/>
              <a:t> a decorrente de traumatismos penetrantes diretamente na medula, costuma ocorrer algum grau de recuperação.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Cada lesão poderá ainda ser classificada como estável ou instável. Entretanto, a determinação da estabilidade de um tipo particular de lesão nem sempre é fácil e, mesmo entre especialistas, pode haver discordância</a:t>
            </a: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t-BR" dirty="0" err="1" smtClean="0"/>
              <a:t>Lesões</a:t>
            </a:r>
            <a:r>
              <a:rPr lang="pt-BR" dirty="0" smtClean="0"/>
              <a:t> </a:t>
            </a:r>
            <a:r>
              <a:rPr lang="pt-BR" dirty="0" err="1" smtClean="0"/>
              <a:t>traumáticas</a:t>
            </a:r>
            <a:r>
              <a:rPr lang="pt-BR" dirty="0" smtClean="0"/>
              <a:t> da coluna cervical podem resultar de apenas um ou de </a:t>
            </a:r>
            <a:r>
              <a:rPr lang="pt-BR" dirty="0" err="1" smtClean="0"/>
              <a:t>vários</a:t>
            </a:r>
            <a:r>
              <a:rPr lang="pt-BR" dirty="0" smtClean="0"/>
              <a:t> dos seguintes mecanismos de trauma: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dirty="0"/>
              <a:t>Qualquer mecanismo que produza um impacto violento na cabeça, no pescoço, no tronco ou na pelve.</a:t>
            </a:r>
          </a:p>
          <a:p>
            <a:r>
              <a:rPr lang="pt-BR" dirty="0"/>
              <a:t>Trauma com mecanismo de aceleração e desaceleração.</a:t>
            </a:r>
          </a:p>
          <a:p>
            <a:r>
              <a:rPr lang="pt-BR" dirty="0"/>
              <a:t>Queda, especialmente em idosos.</a:t>
            </a:r>
          </a:p>
          <a:p>
            <a:r>
              <a:rPr lang="pt-BR" dirty="0"/>
              <a:t>Ejeção.</a:t>
            </a:r>
          </a:p>
          <a:p>
            <a:r>
              <a:rPr lang="pt-BR" dirty="0"/>
              <a:t>Vítima de acidentes em águas rasas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Shape 25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Shape 2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Shape 28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Shape 29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Shape 31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Shape 3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Shape 3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Shape 3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Shape 3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4" name="Shape 4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45" name="Shape 45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7" name="Shape 47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48" name="Shape 48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9800"/>
                </a:solidFill>
              </a:rPr>
              <a:t>“</a:t>
            </a:r>
            <a:endParaRPr sz="7200" b="1">
              <a:solidFill>
                <a:srgbClr val="FF9800"/>
              </a:solidFill>
            </a:endParaRPr>
          </a:p>
        </p:txBody>
      </p:sp>
      <p:grpSp>
        <p:nvGrpSpPr>
          <p:cNvPr id="52" name="Shape 52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53" name="Shape 5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Shape 5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5" name="Shape 5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Shape 5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8" name="Shape 5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Shape 5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Shape 6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Shape 6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Shape 7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Shape 7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Shape 7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Shape 7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Shape 12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Shape 12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Shape 12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Shape 13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Shape 13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Shape 13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" name="Shape 16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6" r:id="rId7"/>
  </p:sldLayoutIdLst>
  <p:transition xmlns:p14="http://schemas.microsoft.com/office/powerpoint/2010/main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2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</a:t>
            </a:r>
            <a:r>
              <a:rPr lang="pt-BR" dirty="0" err="1"/>
              <a:t>rauma</a:t>
            </a:r>
            <a:r>
              <a:rPr lang="pt-BR" dirty="0"/>
              <a:t> </a:t>
            </a:r>
            <a:r>
              <a:rPr lang="pt-BR" dirty="0" err="1"/>
              <a:t>Raquimedular</a:t>
            </a:r>
            <a:r>
              <a:rPr lang="pt-BR" dirty="0"/>
              <a:t/>
            </a:r>
            <a:br>
              <a:rPr lang="pt-BR" dirty="0"/>
            </a:br>
            <a:r>
              <a:rPr lang="pt-BR" sz="2800" dirty="0" err="1"/>
              <a:t>Iamê</a:t>
            </a:r>
            <a:r>
              <a:rPr lang="pt-BR" sz="2800" dirty="0"/>
              <a:t> Melo – 8º Semestre</a:t>
            </a:r>
            <a:br>
              <a:rPr lang="pt-BR" sz="2800" dirty="0"/>
            </a:br>
            <a:r>
              <a:rPr lang="pt-BR" sz="2000" dirty="0"/>
              <a:t>07/06/2018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2160059" y="4769768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Imagem 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0"/>
            <a:ext cx="2655789" cy="2256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EPIDEMIOLOGIA</a:t>
            </a:r>
            <a:endParaRPr dirty="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indent="0">
              <a:buNone/>
            </a:pPr>
            <a:r>
              <a:rPr lang="pt-BR" dirty="0"/>
              <a:t>Causas mais comuns: </a:t>
            </a:r>
          </a:p>
          <a:p>
            <a:r>
              <a:rPr lang="pt-BR" dirty="0"/>
              <a:t>Colisões automobilísticas (48%)</a:t>
            </a:r>
          </a:p>
          <a:p>
            <a:r>
              <a:rPr lang="pt-BR" dirty="0"/>
              <a:t>Quedas ( 21 %)</a:t>
            </a:r>
          </a:p>
          <a:p>
            <a:r>
              <a:rPr lang="pt-BR" dirty="0"/>
              <a:t>Ferimentos penetrantes (15%)</a:t>
            </a:r>
          </a:p>
          <a:p>
            <a:r>
              <a:rPr lang="pt-BR" dirty="0"/>
              <a:t>Lesões por esportes ( 14 %)</a:t>
            </a:r>
          </a:p>
          <a:p>
            <a:r>
              <a:rPr lang="pt-BR" dirty="0"/>
              <a:t>Outras lesões (2 %)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39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65093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ANATOMIA E FISIOLOGIA</a:t>
            </a:r>
            <a:endParaRPr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1430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5" name="Picture 4" descr="Captura de Tela 2018-06-05 às 23.17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782616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4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MEDULA ESPINHAL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383" y="1806600"/>
            <a:ext cx="5242721" cy="3145500"/>
          </a:xfrm>
        </p:spPr>
        <p:txBody>
          <a:bodyPr/>
          <a:lstStyle/>
          <a:p>
            <a:r>
              <a:rPr lang="pt-BR" dirty="0"/>
              <a:t>Continuação do cérebro</a:t>
            </a:r>
          </a:p>
          <a:p>
            <a:r>
              <a:rPr lang="pt-BR" dirty="0"/>
              <a:t>Do forame magno até L2</a:t>
            </a:r>
          </a:p>
          <a:p>
            <a:r>
              <a:rPr lang="pt-BR" dirty="0"/>
              <a:t>LCR – proteção </a:t>
            </a:r>
          </a:p>
          <a:p>
            <a:r>
              <a:rPr lang="pt-BR" dirty="0"/>
              <a:t>Substância cinzenta e branca</a:t>
            </a:r>
          </a:p>
          <a:p>
            <a:r>
              <a:rPr lang="pt-BR" dirty="0"/>
              <a:t>Porção dorsal - impulsos sensitivos </a:t>
            </a:r>
          </a:p>
          <a:p>
            <a:r>
              <a:rPr lang="pt-BR" dirty="0"/>
              <a:t>Porção ventral - impulsos motores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908720"/>
            <a:ext cx="3635896" cy="40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1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/>
              <a:t>Lesão Medular Completa</a:t>
            </a:r>
            <a:endParaRPr b="1"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dirty="0"/>
              <a:t>Não demonstra função sensorial ou motora abaixo de certo nível</a:t>
            </a:r>
            <a:r>
              <a:rPr lang="en" dirty="0"/>
              <a:t>.</a:t>
            </a:r>
            <a:endParaRPr lang="pt-BR"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dirty="0"/>
              <a:t>Prognóstico de recuperação significativamente pior!</a:t>
            </a:r>
            <a:endParaRPr dirty="0"/>
          </a:p>
        </p:txBody>
      </p: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Medula Espinhal</a:t>
            </a:r>
            <a:endParaRPr dirty="0"/>
          </a:p>
        </p:txBody>
      </p:sp>
      <p:sp>
        <p:nvSpPr>
          <p:cNvPr id="269" name="Shape 269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/>
              <a:t>Lesão Medular Incompleta</a:t>
            </a:r>
            <a:endParaRPr b="1"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dirty="0"/>
              <a:t>Mantém algum nível de função motora ou sensitiva</a:t>
            </a:r>
            <a:r>
              <a:rPr lang="en" dirty="0"/>
              <a:t>.</a:t>
            </a:r>
            <a:endParaRPr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271" name="Shape 271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89544" y="4822985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Captura de Tela 2018-06-05 às 23.40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0" y="1171061"/>
            <a:ext cx="7974667" cy="378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37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/>
              <a:t>Lesão Medular Completa</a:t>
            </a:r>
            <a:endParaRPr b="1"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dirty="0"/>
              <a:t>Não demonstra função sensorial ou motora abaixo de certo nível</a:t>
            </a:r>
            <a:r>
              <a:rPr lang="en" dirty="0"/>
              <a:t>.</a:t>
            </a:r>
            <a:endParaRPr lang="pt-BR"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dirty="0"/>
              <a:t>Prognóstico de recuperação significativamente pior!</a:t>
            </a:r>
            <a:endParaRPr dirty="0"/>
          </a:p>
        </p:txBody>
      </p: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Medula Espinhal</a:t>
            </a:r>
            <a:endParaRPr dirty="0"/>
          </a:p>
        </p:txBody>
      </p:sp>
      <p:sp>
        <p:nvSpPr>
          <p:cNvPr id="269" name="Shape 269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/>
              <a:t>Lesão Medular Incompleta</a:t>
            </a:r>
            <a:endParaRPr b="1"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dirty="0"/>
              <a:t>Mantém algum nível de função motora ou sensitiva</a:t>
            </a:r>
            <a:r>
              <a:rPr lang="en" dirty="0"/>
              <a:t>.</a:t>
            </a:r>
            <a:endParaRPr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271" name="Shape 271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89544" y="4822985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5" name="Shape 659"/>
          <p:cNvGrpSpPr/>
          <p:nvPr/>
        </p:nvGrpSpPr>
        <p:grpSpPr>
          <a:xfrm>
            <a:off x="3554235" y="3551708"/>
            <a:ext cx="288759" cy="288740"/>
            <a:chOff x="1951075" y="2333250"/>
            <a:chExt cx="381200" cy="381175"/>
          </a:xfrm>
        </p:grpSpPr>
        <p:sp>
          <p:nvSpPr>
            <p:cNvPr id="16" name="Shape 660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0" t="0" r="0" b="0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661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662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663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0" t="0" r="0" b="0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6697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/>
              <a:t>Dermátomos</a:t>
            </a:r>
            <a:endParaRPr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271" name="Shape 271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89544" y="4822985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Captura de Tela 2018-06-05 às 23.49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417" y="-12738"/>
            <a:ext cx="3033954" cy="5143500"/>
          </a:xfrm>
          <a:prstGeom prst="rect">
            <a:avLst/>
          </a:prstGeom>
        </p:spPr>
      </p:pic>
      <p:pic>
        <p:nvPicPr>
          <p:cNvPr id="6" name="Picture 5" descr="Captura de Tela 2018-06-05 às 23.52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371" y="-12738"/>
            <a:ext cx="3024378" cy="51435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5703371" y="2100135"/>
            <a:ext cx="3024378" cy="390723"/>
          </a:xfrm>
          <a:prstGeom prst="fram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5703371" y="2643258"/>
            <a:ext cx="3024378" cy="390723"/>
          </a:xfrm>
          <a:prstGeom prst="fram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0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/>
              <a:t>Miótomos</a:t>
            </a:r>
            <a:endParaRPr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71" name="Shape 271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89544" y="4822985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Captura de Tela 2018-06-05 às 23.56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0"/>
            <a:ext cx="40761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6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9EF041-976F-D54E-9720-4AF6C964C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ASIA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BDFBEA6-3C33-E04F-9718-EA5CA1999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4887ACD-AECE-F944-9E8A-C2B1F4E559D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07734121-30EC-FF43-A131-35702CEB4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18</a:t>
            </a:fld>
            <a:endParaRPr lang="pt-BR"/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xmlns="" id="{D47A0ADF-5217-D54E-B28D-9A7D1D988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1495" b="50544"/>
          <a:stretch/>
        </p:blipFill>
        <p:spPr>
          <a:xfrm>
            <a:off x="1594912" y="0"/>
            <a:ext cx="7307662" cy="47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06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9EF041-976F-D54E-9720-4AF6C964C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ASIA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BDFBEA6-3C33-E04F-9718-EA5CA1999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4887ACD-AECE-F944-9E8A-C2B1F4E559D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07734121-30EC-FF43-A131-35702CEB4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19</a:t>
            </a:fld>
            <a:endParaRPr lang="pt-BR"/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xmlns="" id="{D47A0ADF-5217-D54E-B28D-9A7D1D988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6" t="50265" r="8965" b="4171"/>
          <a:stretch/>
        </p:blipFill>
        <p:spPr>
          <a:xfrm>
            <a:off x="1616330" y="0"/>
            <a:ext cx="6745370" cy="505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69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SIMULAÇÃO</a:t>
            </a:r>
            <a:endParaRPr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000" b="1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6795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Revisando</a:t>
            </a:r>
            <a:r>
              <a:rPr lang="en-US" dirty="0"/>
              <a:t>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5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1062189"/>
            <a:ext cx="9505056" cy="3889911"/>
          </a:xfrm>
          <a:prstGeom prst="rect">
            <a:avLst/>
          </a:prstGeom>
        </p:spPr>
      </p:pic>
      <p:sp>
        <p:nvSpPr>
          <p:cNvPr id="6" name="Shape 769"/>
          <p:cNvSpPr/>
          <p:nvPr/>
        </p:nvSpPr>
        <p:spPr>
          <a:xfrm>
            <a:off x="193331" y="639693"/>
            <a:ext cx="307185" cy="268458"/>
          </a:xfrm>
          <a:custGeom>
            <a:avLst/>
            <a:gdLst/>
            <a:ahLst/>
            <a:cxnLst/>
            <a:rect l="0" t="0" r="0" b="0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1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3037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/>
              <a:t>Choque Neurogênico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dirty="0"/>
              <a:t>Resulta da lesão das vias descendentes do sistema simpático da medula espinhal cervical ou torácica alta, que resulta na perda do tônus vasomotor e da inervação simpática do coração.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dirty="0"/>
              <a:t>Raro abaixo de </a:t>
            </a:r>
            <a:r>
              <a:rPr lang="pt-BR" dirty="0" smtClean="0"/>
              <a:t>T6.</a:t>
            </a:r>
            <a:endParaRPr dirty="0"/>
          </a:p>
        </p:txBody>
      </p: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Choque neurogênico </a:t>
            </a:r>
            <a:r>
              <a:rPr lang="pt-BR" dirty="0" err="1"/>
              <a:t>X</a:t>
            </a:r>
            <a:r>
              <a:rPr lang="pt-BR" dirty="0"/>
              <a:t> Choque medular</a:t>
            </a:r>
            <a:endParaRPr dirty="0"/>
          </a:p>
        </p:txBody>
      </p:sp>
      <p:sp>
        <p:nvSpPr>
          <p:cNvPr id="269" name="Shape 269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/>
              <a:t>Choque Medular</a:t>
            </a:r>
            <a:endParaRPr b="1"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dirty="0"/>
              <a:t>Flacidez(perda do </a:t>
            </a:r>
            <a:r>
              <a:rPr lang="pt-BR" dirty="0" err="1"/>
              <a:t>tômus</a:t>
            </a:r>
            <a:r>
              <a:rPr lang="pt-BR" dirty="0"/>
              <a:t> muscular) e perda de reflexos notada após a lesão medular, sem que ela esteja necessariamente destruída</a:t>
            </a:r>
            <a:r>
              <a:rPr lang="en" dirty="0"/>
              <a:t>.</a:t>
            </a:r>
            <a:endParaRPr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271" name="Shape 271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89544" y="4822985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61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dirty="0"/>
              <a:t>Efeito da lesão medular em outros sistemas</a:t>
            </a:r>
            <a:endParaRPr dirty="0"/>
          </a:p>
        </p:txBody>
      </p:sp>
      <p:sp>
        <p:nvSpPr>
          <p:cNvPr id="419" name="Shape 4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420" name="Shape 420"/>
          <p:cNvGrpSpPr/>
          <p:nvPr/>
        </p:nvGrpSpPr>
        <p:grpSpPr>
          <a:xfrm rot="10800000">
            <a:off x="836024" y="2296511"/>
            <a:ext cx="2694428" cy="864880"/>
            <a:chOff x="185742" y="1697030"/>
            <a:chExt cx="5165698" cy="1658130"/>
          </a:xfrm>
        </p:grpSpPr>
        <p:sp>
          <p:nvSpPr>
            <p:cNvPr id="421" name="Shape 421"/>
            <p:cNvSpPr/>
            <p:nvPr/>
          </p:nvSpPr>
          <p:spPr>
            <a:xfrm rot="10800000" flipH="1">
              <a:off x="1426319" y="1697030"/>
              <a:ext cx="2681323" cy="1243801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pt-BR" sz="2000" dirty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Estímulo doloroso?</a:t>
              </a:r>
            </a:p>
          </p:txBody>
        </p:sp>
        <p:sp>
          <p:nvSpPr>
            <p:cNvPr id="422" name="Shape 422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3" name="Shape 423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4" name="Shape 424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25" name="Shape 425"/>
          <p:cNvGrpSpPr/>
          <p:nvPr/>
        </p:nvGrpSpPr>
        <p:grpSpPr>
          <a:xfrm rot="10800000">
            <a:off x="3062854" y="2296511"/>
            <a:ext cx="2694427" cy="864880"/>
            <a:chOff x="185742" y="1697030"/>
            <a:chExt cx="5165698" cy="1658130"/>
          </a:xfrm>
        </p:grpSpPr>
        <p:sp>
          <p:nvSpPr>
            <p:cNvPr id="426" name="Shape 426"/>
            <p:cNvSpPr/>
            <p:nvPr/>
          </p:nvSpPr>
          <p:spPr>
            <a:xfrm rot="10800000" flipH="1">
              <a:off x="1426314" y="1697030"/>
              <a:ext cx="2693400" cy="1243801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dirty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Lesão grave?</a:t>
              </a:r>
              <a:endParaRPr sz="20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7" name="Shape 4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8" name="Shape 428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9" name="Shape 429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30" name="Shape 430"/>
          <p:cNvGrpSpPr/>
          <p:nvPr/>
        </p:nvGrpSpPr>
        <p:grpSpPr>
          <a:xfrm rot="10800000">
            <a:off x="5287746" y="2296511"/>
            <a:ext cx="2694428" cy="864880"/>
            <a:chOff x="185742" y="1697030"/>
            <a:chExt cx="5165698" cy="1658130"/>
          </a:xfrm>
        </p:grpSpPr>
        <p:sp>
          <p:nvSpPr>
            <p:cNvPr id="431" name="Shape 431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Abdome agudo?</a:t>
              </a:r>
              <a:endParaRPr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2" name="Shape 432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3" name="Shape 433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4" name="Shape 434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35" name="Shape 435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436" name="Shape 436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Shape 910"/>
          <p:cNvGrpSpPr/>
          <p:nvPr/>
        </p:nvGrpSpPr>
        <p:grpSpPr>
          <a:xfrm>
            <a:off x="6665073" y="1807829"/>
            <a:ext cx="805131" cy="501414"/>
            <a:chOff x="3269900" y="3064500"/>
            <a:chExt cx="432325" cy="263075"/>
          </a:xfrm>
        </p:grpSpPr>
        <p:sp>
          <p:nvSpPr>
            <p:cNvPr id="28" name="Shape 911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0" t="0" r="0" b="0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912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0" t="0" r="0" b="0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913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0" t="0" r="0" b="0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3249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3348970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CLASSIFICAÇÕES DAS LESÕES MEDULARES </a:t>
            </a:r>
            <a:endParaRPr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8278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TIPOS DE CLASSIFICAÇÃO </a:t>
            </a:r>
            <a:endParaRPr dirty="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pt-BR" dirty="0"/>
              <a:t>Nível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pt-BR" dirty="0"/>
              <a:t>Gravidade do déficit neurológico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pt-BR" dirty="0"/>
              <a:t>Tipo de síndrome medular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pt-BR" dirty="0"/>
              <a:t>Morfologia </a:t>
            </a:r>
            <a:endParaRPr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grpSp>
        <p:nvGrpSpPr>
          <p:cNvPr id="239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721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Classificação segundo Nível</a:t>
            </a:r>
            <a:endParaRPr dirty="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pt-BR" dirty="0"/>
              <a:t>Nível: segmento mais caudal da medula com funções motoras e sensoriais normais em ambos os lados do corpo. 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pt-BR" dirty="0"/>
              <a:t>Nível sensorial x nível motor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pt-BR" dirty="0"/>
              <a:t>Quadriplegia x paraplegia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239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649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Classificação segundo Gravidade do déficit neurológico</a:t>
            </a:r>
            <a:endParaRPr dirty="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pt-BR" dirty="0"/>
              <a:t>Paraplegia incompleta (lesão torácica incompleta)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pt-BR" dirty="0"/>
              <a:t> Paraplegia completa (lesão torácica completa)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pt-BR" dirty="0"/>
              <a:t>Quadriplegia incompleta ( </a:t>
            </a:r>
            <a:r>
              <a:rPr lang="pt-BR" dirty="0" err="1"/>
              <a:t>lesão</a:t>
            </a:r>
            <a:r>
              <a:rPr lang="pt-BR" dirty="0"/>
              <a:t> </a:t>
            </a:r>
            <a:r>
              <a:rPr lang="pt-BR" dirty="0" smtClean="0"/>
              <a:t>cervical incompleta</a:t>
            </a:r>
            <a:r>
              <a:rPr lang="pt-BR" dirty="0"/>
              <a:t>)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pt-BR" dirty="0"/>
              <a:t>Quadriplegia completa (lesão cervical completa)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239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7456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Classificação segundo Tipo de síndrome medular</a:t>
            </a:r>
            <a:endParaRPr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grpSp>
        <p:nvGrpSpPr>
          <p:cNvPr id="239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1983EEB-A21D-024B-B09A-DBDA8EF60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9028" r="93750">
                        <a14:foregroundMark x1="42361" y1="46667" x2="42361" y2="46667"/>
                        <a14:foregroundMark x1="66667" y1="55667" x2="66667" y2="55667"/>
                        <a14:foregroundMark x1="77778" y1="56000" x2="77778" y2="56000"/>
                        <a14:foregroundMark x1="72917" y1="49667" x2="72917" y2="49667"/>
                        <a14:foregroundMark x1="55556" y1="79667" x2="55556" y2="79667"/>
                        <a14:backgroundMark x1="57639" y1="60667" x2="57639" y2="60667"/>
                        <a14:backgroundMark x1="57639" y1="60667" x2="57639" y2="60667"/>
                        <a14:backgroundMark x1="65278" y1="53333" x2="65278" y2="53333"/>
                        <a14:backgroundMark x1="57639" y1="89000" x2="57639" y2="89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990" y="1396540"/>
            <a:ext cx="1798541" cy="374696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885400E-6118-4A46-BEA3-2EAEA9642DD4}"/>
              </a:ext>
            </a:extLst>
          </p:cNvPr>
          <p:cNvSpPr txBox="1"/>
          <p:nvPr/>
        </p:nvSpPr>
        <p:spPr>
          <a:xfrm>
            <a:off x="2090799" y="199042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Síndrome central</a:t>
            </a:r>
            <a:r>
              <a:rPr lang="pt-BR" dirty="0"/>
              <a:t>:  hiperextensão cervical – fraqueza e parestesia de extremidades superiores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686F23C-6FE9-A244-82C0-D23AD6CF07B5}"/>
              </a:ext>
            </a:extLst>
          </p:cNvPr>
          <p:cNvSpPr txBox="1"/>
          <p:nvPr/>
        </p:nvSpPr>
        <p:spPr>
          <a:xfrm>
            <a:off x="2090799" y="3006739"/>
            <a:ext cx="5472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Síndrome anterior</a:t>
            </a:r>
            <a:r>
              <a:rPr lang="pt-BR" dirty="0"/>
              <a:t>: fragmentos ósseos ou pressão nas artérias – perda de função motora e sensação de dor, temperatura e propiocepção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8B9611C1-C42A-E745-8888-CF18A7C04C92}"/>
              </a:ext>
            </a:extLst>
          </p:cNvPr>
          <p:cNvSpPr txBox="1"/>
          <p:nvPr/>
        </p:nvSpPr>
        <p:spPr>
          <a:xfrm>
            <a:off x="2090799" y="4170059"/>
            <a:ext cx="5112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Síndrome de </a:t>
            </a:r>
            <a:r>
              <a:rPr lang="pt-BR" b="1" dirty="0" err="1"/>
              <a:t>Bronw</a:t>
            </a:r>
            <a:r>
              <a:rPr lang="pt-BR" b="1" dirty="0"/>
              <a:t>- </a:t>
            </a:r>
            <a:r>
              <a:rPr lang="pt-BR" b="1" dirty="0" err="1"/>
              <a:t>Séquard</a:t>
            </a:r>
            <a:r>
              <a:rPr lang="pt-BR" dirty="0"/>
              <a:t>: ferimento penetrante/</a:t>
            </a:r>
            <a:r>
              <a:rPr lang="pt-BR" dirty="0" err="1"/>
              <a:t>hemitransecção</a:t>
            </a:r>
            <a:r>
              <a:rPr lang="pt-BR" dirty="0"/>
              <a:t> de um lado da medula – perda de função do lado afetado e perda de sensação do lado oposto</a:t>
            </a:r>
          </a:p>
        </p:txBody>
      </p:sp>
    </p:spTree>
    <p:extLst>
      <p:ext uri="{BB962C8B-B14F-4D97-AF65-F5344CB8AC3E}">
        <p14:creationId xmlns:p14="http://schemas.microsoft.com/office/powerpoint/2010/main" val="260382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Classificação segundo Morfologia</a:t>
            </a:r>
            <a:endParaRPr dirty="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2666" y="1527361"/>
            <a:ext cx="8645137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pt-BR" dirty="0"/>
              <a:t>F</a:t>
            </a:r>
            <a:r>
              <a:rPr lang="pt-BR" dirty="0" smtClean="0"/>
              <a:t>raturas</a:t>
            </a:r>
            <a:r>
              <a:rPr lang="pt-BR" dirty="0"/>
              <a:t>, 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pt-BR" dirty="0" err="1"/>
              <a:t>F</a:t>
            </a:r>
            <a:r>
              <a:rPr lang="pt-BR" dirty="0" err="1" smtClean="0"/>
              <a:t>raturas</a:t>
            </a:r>
            <a:r>
              <a:rPr lang="pt-BR" dirty="0" err="1"/>
              <a:t>-luxações</a:t>
            </a:r>
            <a:r>
              <a:rPr lang="pt-BR" dirty="0"/>
              <a:t>, 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pt-BR" dirty="0" err="1"/>
              <a:t>L</a:t>
            </a:r>
            <a:r>
              <a:rPr lang="pt-BR" dirty="0" err="1" smtClean="0"/>
              <a:t>esões</a:t>
            </a:r>
            <a:r>
              <a:rPr lang="pt-BR" dirty="0" smtClean="0"/>
              <a:t> </a:t>
            </a:r>
            <a:r>
              <a:rPr lang="pt-BR" dirty="0"/>
              <a:t>medulares sem anormalidades radiológicas (SCIWORA</a:t>
            </a:r>
            <a:r>
              <a:rPr lang="pt-BR" dirty="0" smtClean="0"/>
              <a:t>),</a:t>
            </a:r>
            <a:endParaRPr lang="pt-BR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pt-BR" dirty="0"/>
              <a:t> </a:t>
            </a:r>
            <a:r>
              <a:rPr lang="pt-BR" dirty="0" err="1" smtClean="0"/>
              <a:t>Lesões</a:t>
            </a:r>
            <a:r>
              <a:rPr lang="pt-BR" dirty="0" smtClean="0"/>
              <a:t> penetrantes.</a:t>
            </a:r>
            <a:endParaRPr lang="pt-BR" dirty="0"/>
          </a:p>
          <a:p>
            <a:pPr marL="76200" lvl="0" indent="0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pt-BR" dirty="0" smtClean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grpSp>
        <p:nvGrpSpPr>
          <p:cNvPr id="239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 rot="20686696">
            <a:off x="2459600" y="1691384"/>
            <a:ext cx="5861095" cy="2226961"/>
          </a:xfrm>
          <a:prstGeom prst="rect">
            <a:avLst/>
          </a:prstGeom>
          <a:solidFill>
            <a:srgbClr val="4A5C8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000" dirty="0"/>
              <a:t>No atendimento inicial, </a:t>
            </a:r>
            <a:r>
              <a:rPr lang="pt-BR" sz="2000" b="1" dirty="0"/>
              <a:t>todo doente </a:t>
            </a:r>
            <a:r>
              <a:rPr lang="pt-BR" sz="2000" dirty="0"/>
              <a:t>que apresente </a:t>
            </a:r>
            <a:r>
              <a:rPr lang="pt-BR" sz="2000" dirty="0" err="1"/>
              <a:t>evidências</a:t>
            </a:r>
            <a:r>
              <a:rPr lang="pt-BR" sz="2000" dirty="0"/>
              <a:t> </a:t>
            </a:r>
            <a:r>
              <a:rPr lang="pt-BR" sz="2000" dirty="0" err="1"/>
              <a:t>radiológicas</a:t>
            </a:r>
            <a:r>
              <a:rPr lang="pt-BR" sz="2000" dirty="0"/>
              <a:t> de </a:t>
            </a:r>
            <a:r>
              <a:rPr lang="pt-BR" sz="2000" dirty="0" err="1"/>
              <a:t>lesão</a:t>
            </a:r>
            <a:r>
              <a:rPr lang="pt-BR" sz="2000" dirty="0"/>
              <a:t> de coluna e/ou déficit </a:t>
            </a:r>
            <a:r>
              <a:rPr lang="pt-BR" sz="2000" dirty="0" err="1"/>
              <a:t>neurológicos</a:t>
            </a:r>
            <a:r>
              <a:rPr lang="pt-BR" sz="2000" dirty="0"/>
              <a:t> </a:t>
            </a:r>
            <a:r>
              <a:rPr lang="pt-BR" sz="2000" b="1" dirty="0"/>
              <a:t>devem</a:t>
            </a:r>
            <a:r>
              <a:rPr lang="pt-BR" sz="2000" dirty="0"/>
              <a:t> ser considerados </a:t>
            </a:r>
            <a:r>
              <a:rPr lang="pt-BR" sz="2000" dirty="0" err="1"/>
              <a:t>potadores</a:t>
            </a:r>
            <a:r>
              <a:rPr lang="pt-BR" sz="2000" dirty="0"/>
              <a:t> de uma </a:t>
            </a:r>
            <a:r>
              <a:rPr lang="pt-BR" sz="2000" dirty="0" err="1"/>
              <a:t>lesão</a:t>
            </a:r>
            <a:r>
              <a:rPr lang="pt-BR" sz="2000" dirty="0"/>
              <a:t> </a:t>
            </a:r>
            <a:r>
              <a:rPr lang="pt-BR" sz="2000" dirty="0" err="1"/>
              <a:t>instável</a:t>
            </a:r>
            <a:r>
              <a:rPr lang="pt-BR" sz="2000" dirty="0"/>
              <a:t> da coluna!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828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3348970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TIPOS ESPECÍFICOS DE LESÃO ESPINHAL</a:t>
            </a:r>
            <a:endParaRPr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6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75663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Praticando</a:t>
            </a:r>
            <a:endParaRPr dirty="0"/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36885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pt-BR" dirty="0"/>
              <a:t>Oliveira, 24 a, socorrido por populares </a:t>
            </a:r>
            <a:r>
              <a:rPr lang="pt-BR" dirty="0" smtClean="0"/>
              <a:t>ap</a:t>
            </a:r>
            <a:r>
              <a:rPr lang="pt-BR" dirty="0" smtClean="0"/>
              <a:t>ós colisão carro-moto </a:t>
            </a:r>
            <a:r>
              <a:rPr lang="pt-BR" dirty="0" smtClean="0"/>
              <a:t>e </a:t>
            </a:r>
            <a:r>
              <a:rPr lang="pt-BR" dirty="0"/>
              <a:t>levado para o IJF onde você estava de plantão. Conduza!</a:t>
            </a:r>
            <a:endParaRPr dirty="0"/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406" y="1327350"/>
            <a:ext cx="4562594" cy="3018945"/>
          </a:xfrm>
          <a:prstGeom prst="rect">
            <a:avLst/>
          </a:prstGeom>
        </p:spPr>
      </p:pic>
      <p:grpSp>
        <p:nvGrpSpPr>
          <p:cNvPr id="12" name="Shape 851"/>
          <p:cNvGrpSpPr/>
          <p:nvPr/>
        </p:nvGrpSpPr>
        <p:grpSpPr>
          <a:xfrm>
            <a:off x="272768" y="657274"/>
            <a:ext cx="299818" cy="299818"/>
            <a:chOff x="6649150" y="309350"/>
            <a:chExt cx="395800" cy="395800"/>
          </a:xfrm>
        </p:grpSpPr>
        <p:sp>
          <p:nvSpPr>
            <p:cNvPr id="13" name="Shape 852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853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854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855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856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857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858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859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860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861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862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863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864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865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866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867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868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869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870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871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872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873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874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4563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TIPOS </a:t>
            </a:r>
            <a:r>
              <a:rPr lang="pt-BR" dirty="0" smtClean="0"/>
              <a:t>ESPEC</a:t>
            </a:r>
            <a:r>
              <a:rPr lang="pt-BR" dirty="0" smtClean="0"/>
              <a:t>ÍFICOS DE LESÃO ESPINHAL</a:t>
            </a:r>
            <a:endParaRPr dirty="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1094422" y="1289997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pt-BR" dirty="0" smtClean="0"/>
              <a:t>Compressão </a:t>
            </a:r>
            <a:r>
              <a:rPr lang="pt-BR" dirty="0"/>
              <a:t>axial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pt-BR" dirty="0" err="1" smtClean="0"/>
              <a:t>Flexão</a:t>
            </a:r>
            <a:endParaRPr lang="pt-BR" dirty="0" smtClean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pt-BR" dirty="0" err="1" smtClean="0"/>
              <a:t>Extensão</a:t>
            </a:r>
            <a:endParaRPr lang="pt-BR" dirty="0" smtClean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pt-BR" dirty="0" err="1" smtClean="0"/>
              <a:t>Rotação</a:t>
            </a:r>
            <a:endParaRPr lang="pt-BR" dirty="0" smtClean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pt-BR" dirty="0" err="1" smtClean="0"/>
              <a:t>Flexão</a:t>
            </a:r>
            <a:r>
              <a:rPr lang="pt-BR" dirty="0" smtClean="0"/>
              <a:t> lateral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pt-BR" dirty="0" err="1" smtClean="0"/>
              <a:t>Tração</a:t>
            </a:r>
            <a:endParaRPr lang="pt-BR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grpSp>
        <p:nvGrpSpPr>
          <p:cNvPr id="239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9338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Shape 250"/>
          <p:cNvGrpSpPr/>
          <p:nvPr/>
        </p:nvGrpSpPr>
        <p:grpSpPr>
          <a:xfrm>
            <a:off x="6682481" y="378837"/>
            <a:ext cx="1588639" cy="1588655"/>
            <a:chOff x="6643075" y="3664250"/>
            <a:chExt cx="407950" cy="407975"/>
          </a:xfrm>
        </p:grpSpPr>
        <p:sp>
          <p:nvSpPr>
            <p:cNvPr id="251" name="Shape 25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Shape 253"/>
          <p:cNvGrpSpPr/>
          <p:nvPr/>
        </p:nvGrpSpPr>
        <p:grpSpPr>
          <a:xfrm rot="-587363">
            <a:off x="6589251" y="2174497"/>
            <a:ext cx="653127" cy="653134"/>
            <a:chOff x="576250" y="4319400"/>
            <a:chExt cx="442075" cy="442050"/>
          </a:xfrm>
        </p:grpSpPr>
        <p:sp>
          <p:nvSpPr>
            <p:cNvPr id="254" name="Shape 254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Shape 258"/>
          <p:cNvSpPr/>
          <p:nvPr/>
        </p:nvSpPr>
        <p:spPr>
          <a:xfrm>
            <a:off x="6302724" y="745608"/>
            <a:ext cx="248336" cy="237120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Shape 259"/>
          <p:cNvSpPr/>
          <p:nvPr/>
        </p:nvSpPr>
        <p:spPr>
          <a:xfrm rot="2697322">
            <a:off x="7939080" y="1959478"/>
            <a:ext cx="376961" cy="35993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8237292" y="1754006"/>
            <a:ext cx="150972" cy="14422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/>
          <p:nvPr/>
        </p:nvSpPr>
        <p:spPr>
          <a:xfrm rot="1280149">
            <a:off x="6130690" y="1460796"/>
            <a:ext cx="150975" cy="144204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pic>
        <p:nvPicPr>
          <p:cNvPr id="2" name="Imagem 5">
            <a:extLst>
              <a:ext uri="{FF2B5EF4-FFF2-40B4-BE49-F238E27FC236}">
                <a16:creationId xmlns:a16="http://schemas.microsoft.com/office/drawing/2014/main" xmlns="" id="{369966D8-955D-9D41-8198-BA87A22F9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735" y="0"/>
            <a:ext cx="6816911" cy="5113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Shape 250"/>
          <p:cNvGrpSpPr/>
          <p:nvPr/>
        </p:nvGrpSpPr>
        <p:grpSpPr>
          <a:xfrm>
            <a:off x="6682481" y="378837"/>
            <a:ext cx="1588639" cy="1588655"/>
            <a:chOff x="6643075" y="3664250"/>
            <a:chExt cx="407950" cy="407975"/>
          </a:xfrm>
        </p:grpSpPr>
        <p:sp>
          <p:nvSpPr>
            <p:cNvPr id="251" name="Shape 25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Shape 253"/>
          <p:cNvGrpSpPr/>
          <p:nvPr/>
        </p:nvGrpSpPr>
        <p:grpSpPr>
          <a:xfrm rot="-587363">
            <a:off x="6589251" y="2174497"/>
            <a:ext cx="653127" cy="653134"/>
            <a:chOff x="576250" y="4319400"/>
            <a:chExt cx="442075" cy="442050"/>
          </a:xfrm>
        </p:grpSpPr>
        <p:sp>
          <p:nvSpPr>
            <p:cNvPr id="254" name="Shape 254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Shape 258"/>
          <p:cNvSpPr/>
          <p:nvPr/>
        </p:nvSpPr>
        <p:spPr>
          <a:xfrm>
            <a:off x="6302724" y="745608"/>
            <a:ext cx="248336" cy="237120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Shape 259"/>
          <p:cNvSpPr/>
          <p:nvPr/>
        </p:nvSpPr>
        <p:spPr>
          <a:xfrm rot="2697322">
            <a:off x="7939080" y="1959478"/>
            <a:ext cx="376961" cy="35993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8237292" y="1754006"/>
            <a:ext cx="150972" cy="14422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/>
          <p:nvPr/>
        </p:nvSpPr>
        <p:spPr>
          <a:xfrm rot="1280149">
            <a:off x="6130690" y="1460796"/>
            <a:ext cx="150975" cy="144204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pic>
        <p:nvPicPr>
          <p:cNvPr id="4" name="Imagem 5">
            <a:extLst>
              <a:ext uri="{FF2B5EF4-FFF2-40B4-BE49-F238E27FC236}">
                <a16:creationId xmlns:a16="http://schemas.microsoft.com/office/drawing/2014/main" xmlns="" id="{57608DE8-CB53-9146-AA2D-2575AECBA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851" y="-78102"/>
            <a:ext cx="6960437" cy="522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95895395"/>
              </p:ext>
            </p:extLst>
          </p:nvPr>
        </p:nvGraphicFramePr>
        <p:xfrm>
          <a:off x="1524000" y="2197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70002" y="189991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AVALIAÇ</a:t>
            </a:r>
            <a:r>
              <a:rPr lang="en-US" sz="1200" dirty="0" smtClean="0">
                <a:solidFill>
                  <a:schemeClr val="bg1"/>
                </a:solidFill>
              </a:rPr>
              <a:t>ÃO RADIOLÓGICA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Shape 214"/>
          <p:cNvSpPr txBox="1">
            <a:spLocks/>
          </p:cNvSpPr>
          <p:nvPr/>
        </p:nvSpPr>
        <p:spPr>
          <a:xfrm>
            <a:off x="-550016" y="3990991"/>
            <a:ext cx="65937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Font typeface="Roboto Condensed Light"/>
              <a:buNone/>
            </a:pPr>
            <a:r>
              <a:rPr lang="pt-BR" sz="2000" b="1" dirty="0" smtClean="0"/>
              <a:t>Resposta pobre:</a:t>
            </a:r>
            <a:endParaRPr lang="en" sz="2000" b="1" dirty="0" smtClean="0"/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 smtClean="0"/>
              <a:t>G</a:t>
            </a:r>
            <a:r>
              <a:rPr lang="pt-BR" sz="2000" dirty="0" err="1" smtClean="0"/>
              <a:t>lasgow</a:t>
            </a:r>
            <a:r>
              <a:rPr lang="pt-BR" sz="2000" dirty="0" smtClean="0"/>
              <a:t> &lt; 15; intoxicaç</a:t>
            </a:r>
            <a:r>
              <a:rPr lang="pt-BR" sz="2000" dirty="0" smtClean="0"/>
              <a:t>ão; criança; distração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4616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AVALIAÇ</a:t>
            </a:r>
            <a:r>
              <a:rPr lang="pt-BR" dirty="0" smtClean="0"/>
              <a:t>ÃO RADIOLÓGICA</a:t>
            </a:r>
            <a:endParaRPr dirty="0"/>
          </a:p>
        </p:txBody>
      </p:sp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grpSp>
        <p:nvGrpSpPr>
          <p:cNvPr id="344" name="Shape 344"/>
          <p:cNvGrpSpPr/>
          <p:nvPr/>
        </p:nvGrpSpPr>
        <p:grpSpPr>
          <a:xfrm>
            <a:off x="307844" y="634299"/>
            <a:ext cx="318264" cy="282756"/>
            <a:chOff x="5292575" y="3681900"/>
            <a:chExt cx="420150" cy="373275"/>
          </a:xfrm>
        </p:grpSpPr>
        <p:sp>
          <p:nvSpPr>
            <p:cNvPr id="345" name="Shape 345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357669" y="1469928"/>
            <a:ext cx="826233" cy="599971"/>
          </a:xfrm>
          <a:prstGeom prst="rect">
            <a:avLst/>
          </a:prstGeom>
          <a:solidFill>
            <a:srgbClr val="3B527D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51922" y="2169893"/>
            <a:ext cx="826233" cy="599971"/>
          </a:xfrm>
          <a:prstGeom prst="rect">
            <a:avLst/>
          </a:prstGeom>
          <a:solidFill>
            <a:srgbClr val="3B527D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1922" y="2869860"/>
            <a:ext cx="826233" cy="599971"/>
          </a:xfrm>
          <a:prstGeom prst="rect">
            <a:avLst/>
          </a:prstGeom>
          <a:solidFill>
            <a:srgbClr val="3B527D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57669" y="3617046"/>
            <a:ext cx="826233" cy="599971"/>
          </a:xfrm>
          <a:prstGeom prst="rect">
            <a:avLst/>
          </a:prstGeom>
          <a:solidFill>
            <a:srgbClr val="3B527D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51922" y="4358854"/>
            <a:ext cx="826233" cy="599971"/>
          </a:xfrm>
          <a:prstGeom prst="rect">
            <a:avLst/>
          </a:prstGeom>
          <a:solidFill>
            <a:srgbClr val="3B527D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183902" y="1469928"/>
            <a:ext cx="2980081" cy="519974"/>
          </a:xfrm>
          <a:prstGeom prst="roundRect">
            <a:avLst/>
          </a:prstGeom>
          <a:solidFill>
            <a:srgbClr val="8C9CC5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Alinhamento</a:t>
            </a:r>
            <a:r>
              <a:rPr lang="en-US" dirty="0" smtClean="0"/>
              <a:t> e </a:t>
            </a:r>
            <a:r>
              <a:rPr lang="en-US" dirty="0" err="1" smtClean="0"/>
              <a:t>adequaç</a:t>
            </a:r>
            <a:r>
              <a:rPr lang="en-US" dirty="0" err="1" smtClean="0"/>
              <a:t>ão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178155" y="2169893"/>
            <a:ext cx="2980081" cy="519974"/>
          </a:xfrm>
          <a:prstGeom prst="roundRect">
            <a:avLst/>
          </a:prstGeom>
          <a:solidFill>
            <a:srgbClr val="8C9CC5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Bone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183902" y="2882266"/>
            <a:ext cx="2980081" cy="519974"/>
          </a:xfrm>
          <a:prstGeom prst="roundRect">
            <a:avLst/>
          </a:prstGeom>
          <a:solidFill>
            <a:srgbClr val="8C9CC5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Cartilagem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178155" y="3649451"/>
            <a:ext cx="2980081" cy="519974"/>
          </a:xfrm>
          <a:prstGeom prst="roundRect">
            <a:avLst/>
          </a:prstGeom>
          <a:solidFill>
            <a:srgbClr val="8C9CC5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Discos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1183902" y="4376513"/>
            <a:ext cx="2980081" cy="519974"/>
          </a:xfrm>
          <a:prstGeom prst="roundRect">
            <a:avLst/>
          </a:prstGeom>
          <a:solidFill>
            <a:srgbClr val="8C9CC5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r>
              <a:rPr lang="en-US" dirty="0" smtClean="0"/>
              <a:t> moles”</a:t>
            </a:r>
            <a:endParaRPr lang="en-US" dirty="0"/>
          </a:p>
        </p:txBody>
      </p:sp>
      <p:pic>
        <p:nvPicPr>
          <p:cNvPr id="6" name="Picture 5" descr="Captura de Tela 2018-06-06 às 10.31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44" y="0"/>
            <a:ext cx="3562856" cy="5143500"/>
          </a:xfrm>
          <a:prstGeom prst="rect">
            <a:avLst/>
          </a:prstGeom>
        </p:spPr>
      </p:pic>
      <p:pic>
        <p:nvPicPr>
          <p:cNvPr id="7" name="Picture 6" descr="Captura de Tela 2018-06-06 às 10.32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60" y="-19999"/>
            <a:ext cx="3640529" cy="5143500"/>
          </a:xfrm>
          <a:prstGeom prst="rect">
            <a:avLst/>
          </a:prstGeom>
        </p:spPr>
      </p:pic>
      <p:pic>
        <p:nvPicPr>
          <p:cNvPr id="8" name="Picture 7" descr="Captura de Tela 2018-06-06 às 10.32.2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60" y="118117"/>
            <a:ext cx="37848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4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3348970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CUIDADOS GERAIS</a:t>
            </a:r>
            <a:endParaRPr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7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50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2068564" y="1888450"/>
            <a:ext cx="2386800" cy="2386800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FLUIDO ENDOVE-NOSO</a:t>
            </a:r>
            <a:endParaRPr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80003" y="1888450"/>
            <a:ext cx="2603570" cy="2386800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RESTRIÇ</a:t>
            </a:r>
            <a:r>
              <a:rPr lang="pt-BR" dirty="0" smtClean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ÃO DO MOVIMENTO</a:t>
            </a:r>
            <a:endParaRPr dirty="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3962400" y="1888450"/>
            <a:ext cx="2386800" cy="2386800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MEDICA-MENTOS</a:t>
            </a:r>
            <a:endParaRPr dirty="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325" name="Shape 325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326" name="Shape 326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Shape 320"/>
          <p:cNvSpPr txBox="1">
            <a:spLocks/>
          </p:cNvSpPr>
          <p:nvPr/>
        </p:nvSpPr>
        <p:spPr>
          <a:xfrm>
            <a:off x="966675" y="408727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dirty="0" smtClean="0"/>
              <a:t>CUIDADOS GERAIS</a:t>
            </a:r>
            <a:endParaRPr lang="pt-BR" dirty="0"/>
          </a:p>
        </p:txBody>
      </p:sp>
      <p:sp>
        <p:nvSpPr>
          <p:cNvPr id="21" name="Shape 322"/>
          <p:cNvSpPr/>
          <p:nvPr/>
        </p:nvSpPr>
        <p:spPr>
          <a:xfrm>
            <a:off x="5765400" y="1888450"/>
            <a:ext cx="2386800" cy="2386800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TRANSFE-R</a:t>
            </a:r>
            <a:r>
              <a:rPr lang="pt-BR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ÊNCIA</a:t>
            </a:r>
            <a:endParaRPr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27595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503" name="Shape 503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dirty="0" smtClean="0">
                <a:solidFill>
                  <a:srgbClr val="FF9800"/>
                </a:solidFill>
              </a:rPr>
              <a:t>VALEU</a:t>
            </a:r>
            <a:r>
              <a:rPr lang="en" sz="6000" dirty="0" smtClean="0">
                <a:solidFill>
                  <a:srgbClr val="FF9800"/>
                </a:solidFill>
              </a:rPr>
              <a:t>!</a:t>
            </a:r>
            <a:endParaRPr sz="6000" dirty="0">
              <a:solidFill>
                <a:srgbClr val="FF9800"/>
              </a:solidFill>
            </a:endParaRPr>
          </a:p>
        </p:txBody>
      </p:sp>
      <p:grpSp>
        <p:nvGrpSpPr>
          <p:cNvPr id="505" name="Shape 505"/>
          <p:cNvGrpSpPr/>
          <p:nvPr/>
        </p:nvGrpSpPr>
        <p:grpSpPr>
          <a:xfrm>
            <a:off x="3996210" y="966817"/>
            <a:ext cx="1197664" cy="1126777"/>
            <a:chOff x="5972700" y="2330200"/>
            <a:chExt cx="411625" cy="387275"/>
          </a:xfrm>
        </p:grpSpPr>
        <p:sp>
          <p:nvSpPr>
            <p:cNvPr id="506" name="Shape 50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3F5378"/>
              </a:solidFill>
            </a:endParaRPr>
          </a:p>
        </p:txBody>
      </p:sp>
      <p:sp>
        <p:nvSpPr>
          <p:cNvPr id="514" name="Shape 5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515" name="Shape 515"/>
          <p:cNvSpPr/>
          <p:nvPr/>
        </p:nvSpPr>
        <p:spPr>
          <a:xfrm>
            <a:off x="309226" y="634068"/>
            <a:ext cx="315499" cy="283210"/>
          </a:xfrm>
          <a:custGeom>
            <a:avLst/>
            <a:gdLst/>
            <a:ahLst/>
            <a:cxnLst/>
            <a:rect l="0" t="0" r="0" b="0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21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Captura de Tela 2018-06-06 às 10.58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0" y="0"/>
            <a:ext cx="3963798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DEFINIÇÃO</a:t>
            </a:r>
            <a:endParaRPr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39033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pt-BR" sz="2400" dirty="0"/>
              <a:t>“Lesão de qualquer causa externa </a:t>
            </a:r>
            <a:r>
              <a:rPr lang="pt-BR" sz="2400" b="1" dirty="0"/>
              <a:t>na coluna vertebral</a:t>
            </a:r>
            <a:r>
              <a:rPr lang="pt-BR" sz="2400" dirty="0"/>
              <a:t>, incluindo ou não a medula ou as raízes nervosas, em qualquer dos seus segmentos (cervical, dorsal, </a:t>
            </a:r>
            <a:r>
              <a:rPr lang="pt-BR" sz="2400" dirty="0" err="1"/>
              <a:t>lombossacro</a:t>
            </a:r>
            <a:r>
              <a:rPr lang="pt-BR" sz="2400" dirty="0"/>
              <a:t>).”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42606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EPIDEMIOLOGIA</a:t>
            </a:r>
            <a:endParaRPr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3087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dirty="0"/>
              <a:t>Lesão espinhal, com ou sem déficit neurológico, deve ser </a:t>
            </a:r>
            <a:r>
              <a:rPr lang="pt-BR" b="1" dirty="0"/>
              <a:t>sempre</a:t>
            </a:r>
            <a:r>
              <a:rPr lang="pt-BR" dirty="0"/>
              <a:t> considerado em pacientes com múltiplas lesões</a:t>
            </a:r>
            <a:r>
              <a:rPr lang="en" dirty="0"/>
              <a:t>.</a:t>
            </a:r>
            <a:endParaRPr dirty="0"/>
          </a:p>
        </p:txBody>
      </p:sp>
      <p:sp>
        <p:nvSpPr>
          <p:cNvPr id="230" name="Shape 230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010110" y="3709820"/>
            <a:ext cx="1577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ATLS, 10º </a:t>
            </a:r>
            <a:r>
              <a:rPr lang="en-US" dirty="0" err="1">
                <a:solidFill>
                  <a:schemeClr val="bg1"/>
                </a:solidFill>
              </a:rPr>
              <a:t>edição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33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EPIDEMIOLOGIA</a:t>
            </a:r>
            <a:endParaRPr dirty="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pt-BR" dirty="0"/>
              <a:t>55% ocorre na região cervical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pt-BR" dirty="0"/>
              <a:t>15% na torácica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pt-BR" dirty="0"/>
              <a:t>15% na junção </a:t>
            </a:r>
            <a:r>
              <a:rPr lang="pt-BR" dirty="0" err="1"/>
              <a:t>toracolombar</a:t>
            </a:r>
            <a:endParaRPr lang="pt-BR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pt-BR" dirty="0"/>
              <a:t>15% na área </a:t>
            </a:r>
            <a:r>
              <a:rPr lang="pt-BR" dirty="0" err="1"/>
              <a:t>lombossacral</a:t>
            </a:r>
            <a:endParaRPr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39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Shape 237"/>
          <p:cNvSpPr txBox="1">
            <a:spLocks/>
          </p:cNvSpPr>
          <p:nvPr/>
        </p:nvSpPr>
        <p:spPr>
          <a:xfrm rot="20244215">
            <a:off x="5160283" y="1689638"/>
            <a:ext cx="4121851" cy="163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76200" indent="0">
              <a:spcBef>
                <a:spcPts val="0"/>
              </a:spcBef>
              <a:buNone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Mais de 10% dos pacientes com fratura cervical tem uma segunda, não contígua, fratura da coluna vertebral </a:t>
            </a:r>
          </a:p>
        </p:txBody>
      </p:sp>
    </p:spTree>
    <p:extLst>
      <p:ext uri="{BB962C8B-B14F-4D97-AF65-F5344CB8AC3E}">
        <p14:creationId xmlns:p14="http://schemas.microsoft.com/office/powerpoint/2010/main" val="6866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EPIDEMIOLOGIA</a:t>
            </a:r>
            <a:endParaRPr dirty="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0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pt-BR" dirty="0"/>
              <a:t>Pelo menos 5% dos pacientes com lesão espinhal desenvolvem ou pioram os sintomas pré-existentes depois de chegar ao atendimento de emergência.</a:t>
            </a:r>
            <a:endParaRPr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39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Shape 237"/>
          <p:cNvSpPr txBox="1">
            <a:spLocks/>
          </p:cNvSpPr>
          <p:nvPr/>
        </p:nvSpPr>
        <p:spPr>
          <a:xfrm rot="20244215">
            <a:off x="5330288" y="723765"/>
            <a:ext cx="4121851" cy="163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76200" indent="0">
              <a:spcBef>
                <a:spcPts val="0"/>
              </a:spcBef>
              <a:buNone/>
            </a:pPr>
            <a:r>
              <a:rPr lang="pt-BR" sz="1800" dirty="0">
                <a:solidFill>
                  <a:srgbClr val="FF0000"/>
                </a:solidFill>
              </a:rPr>
              <a:t>Se a coluna do paciente estiver protegida corretamente, a avaliação e exclusão de alteração espinhal  pode ser adiada com segurança, especialmente na concomitância de instabilidade sistêmica</a:t>
            </a:r>
          </a:p>
        </p:txBody>
      </p:sp>
    </p:spTree>
    <p:extLst>
      <p:ext uri="{BB962C8B-B14F-4D97-AF65-F5344CB8AC3E}">
        <p14:creationId xmlns:p14="http://schemas.microsoft.com/office/powerpoint/2010/main" val="3994684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1502</Words>
  <Application>Microsoft Macintosh PowerPoint</Application>
  <PresentationFormat>On-screen Show (16:9)</PresentationFormat>
  <Paragraphs>196</Paragraphs>
  <Slides>38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Salerio template</vt:lpstr>
      <vt:lpstr>Trauma Raquimedular Iamê Melo – 8º Semestre 07/06/2018</vt:lpstr>
      <vt:lpstr>SIMULAÇÃO</vt:lpstr>
      <vt:lpstr>Praticando</vt:lpstr>
      <vt:lpstr>DEFINIÇÃO</vt:lpstr>
      <vt:lpstr>PowerPoint Presentation</vt:lpstr>
      <vt:lpstr>EPIDEMIOLOGIA</vt:lpstr>
      <vt:lpstr>PowerPoint Presentation</vt:lpstr>
      <vt:lpstr>EPIDEMIOLOGIA</vt:lpstr>
      <vt:lpstr>EPIDEMIOLOGIA</vt:lpstr>
      <vt:lpstr>EPIDEMIOLOGIA</vt:lpstr>
      <vt:lpstr>ANATOMIA E FISIOLOGIA</vt:lpstr>
      <vt:lpstr>PowerPoint Presentation</vt:lpstr>
      <vt:lpstr>MEDULA ESPINHAL</vt:lpstr>
      <vt:lpstr>Medula Espinhal</vt:lpstr>
      <vt:lpstr>Medula Espinhal</vt:lpstr>
      <vt:lpstr>Dermátomos</vt:lpstr>
      <vt:lpstr>Miótomos</vt:lpstr>
      <vt:lpstr>ASIA </vt:lpstr>
      <vt:lpstr>ASIA </vt:lpstr>
      <vt:lpstr>Revisando!</vt:lpstr>
      <vt:lpstr>Choque neurogênico X Choque medular</vt:lpstr>
      <vt:lpstr>Efeito da lesão medular em outros sistemas</vt:lpstr>
      <vt:lpstr>CLASSIFICAÇÕES DAS LESÕES MEDULARES </vt:lpstr>
      <vt:lpstr>TIPOS DE CLASSIFICAÇÃO </vt:lpstr>
      <vt:lpstr>Classificação segundo Nível</vt:lpstr>
      <vt:lpstr>Classificação segundo Gravidade do déficit neurológico</vt:lpstr>
      <vt:lpstr>Classificação segundo Tipo de síndrome medular</vt:lpstr>
      <vt:lpstr>Classificação segundo Morfologia</vt:lpstr>
      <vt:lpstr>TIPOS ESPECÍFICOS DE LESÃO ESPINHAL</vt:lpstr>
      <vt:lpstr>TIPOS ESPECÍFICOS DE LESÃO ESPINHAL</vt:lpstr>
      <vt:lpstr>PowerPoint Presentation</vt:lpstr>
      <vt:lpstr>PowerPoint Presentation</vt:lpstr>
      <vt:lpstr>PowerPoint Presentation</vt:lpstr>
      <vt:lpstr>AVALIAÇÃO RADIOLÓGICA</vt:lpstr>
      <vt:lpstr>CUIDADOS GERAIS</vt:lpstr>
      <vt:lpstr>PowerPoint Presentation</vt:lpstr>
      <vt:lpstr>VALEU!</vt:lpstr>
      <vt:lpstr>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iame melo</cp:lastModifiedBy>
  <cp:revision>29</cp:revision>
  <dcterms:modified xsi:type="dcterms:W3CDTF">2018-06-06T14:05:05Z</dcterms:modified>
</cp:coreProperties>
</file>