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7"/>
  </p:notesMasterIdLst>
  <p:sldIdLst>
    <p:sldId id="256" r:id="rId2"/>
    <p:sldId id="257" r:id="rId3"/>
    <p:sldId id="284" r:id="rId4"/>
    <p:sldId id="259" r:id="rId5"/>
    <p:sldId id="260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5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279" r:id="rId46"/>
  </p:sldIdLst>
  <p:sldSz cx="9144000" cy="6858000" type="screen4x3"/>
  <p:notesSz cx="6858000" cy="9144000"/>
  <p:embeddedFontLst>
    <p:embeddedFont>
      <p:font typeface="Lato" panose="020B0604020202020204" charset="0"/>
      <p:regular r:id="rId48"/>
      <p:bold r:id="rId49"/>
      <p:italic r:id="rId50"/>
      <p:boldItalic r:id="rId51"/>
    </p:embeddedFont>
    <p:embeddedFont>
      <p:font typeface="Raleway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970C83-3189-4883-8D6B-C178BBD23F2E}">
  <a:tblStyle styleId="{C5970C83-3189-4883-8D6B-C178BBD23F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68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67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30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338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26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661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5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19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737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75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573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2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14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47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71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377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79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96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225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53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8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976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300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485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942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008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09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1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86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979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4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579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105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0347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8281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9399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9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14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1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91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1" y="532002"/>
            <a:ext cx="9143999" cy="4349488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FF0000"/>
                </a:solidFill>
              </a:rPr>
              <a:t>A</a:t>
            </a:r>
            <a:r>
              <a:rPr lang="en" b="1" dirty="0">
                <a:solidFill>
                  <a:srgbClr val="002060"/>
                </a:solidFill>
              </a:rPr>
              <a:t>CIDENTE </a:t>
            </a:r>
            <a:br>
              <a:rPr lang="en" b="1" dirty="0">
                <a:solidFill>
                  <a:srgbClr val="002060"/>
                </a:solidFill>
              </a:rPr>
            </a:br>
            <a:r>
              <a:rPr lang="en" sz="9600" b="1" dirty="0">
                <a:solidFill>
                  <a:srgbClr val="FF0000"/>
                </a:solidFill>
              </a:rPr>
              <a:t>V</a:t>
            </a:r>
            <a:r>
              <a:rPr lang="en" b="1" dirty="0">
                <a:solidFill>
                  <a:srgbClr val="002060"/>
                </a:solidFill>
              </a:rPr>
              <a:t>ASCULAR </a:t>
            </a:r>
            <a:br>
              <a:rPr lang="en" b="1" dirty="0">
                <a:solidFill>
                  <a:srgbClr val="002060"/>
                </a:solidFill>
              </a:rPr>
            </a:br>
            <a:r>
              <a:rPr lang="en" sz="9600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002060"/>
                </a:solidFill>
              </a:rPr>
              <a:t>EREBRAL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4" name="Google Shape;88;p12">
            <a:extLst>
              <a:ext uri="{FF2B5EF4-FFF2-40B4-BE49-F238E27FC236}">
                <a16:creationId xmlns:a16="http://schemas.microsoft.com/office/drawing/2014/main" id="{68631316-DFD2-4C5B-8E18-D7B4D8A349D9}"/>
              </a:ext>
            </a:extLst>
          </p:cNvPr>
          <p:cNvSpPr txBox="1">
            <a:spLocks/>
          </p:cNvSpPr>
          <p:nvPr/>
        </p:nvSpPr>
        <p:spPr>
          <a:xfrm>
            <a:off x="-1" y="5311500"/>
            <a:ext cx="91439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pt-BR" sz="2400" dirty="0">
                <a:solidFill>
                  <a:srgbClr val="002060"/>
                </a:solidFill>
              </a:rPr>
              <a:t>EMANUEL CARNEIRO DE VASCONCELOS</a:t>
            </a:r>
          </a:p>
          <a:p>
            <a:pPr algn="r"/>
            <a:r>
              <a:rPr lang="pt-BR" sz="1800" dirty="0">
                <a:solidFill>
                  <a:srgbClr val="002060"/>
                </a:solidFill>
              </a:rPr>
              <a:t>ACADÊMICO DO 4º SEMESTRE DE MEDICINA – UFC</a:t>
            </a:r>
          </a:p>
          <a:p>
            <a:pPr lvl="1" algn="r"/>
            <a:r>
              <a:rPr lang="pt-BR" sz="1800" dirty="0">
                <a:solidFill>
                  <a:srgbClr val="002060"/>
                </a:solidFill>
              </a:rPr>
              <a:t>MEMBRO DO PERC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E9FEA6-EEED-422A-85B8-90308FF76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57" y="50769"/>
            <a:ext cx="1384496" cy="1384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74" y="3183804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dirty="0"/>
              <a:t>FISIOPATOLOGIA</a:t>
            </a:r>
            <a:endParaRPr sz="7200" b="1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0D1084-BF74-46DB-B772-E2C77C5C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40" y="1697419"/>
            <a:ext cx="1235669" cy="14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FISIOPATOLOGIA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ISQUÊMICO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33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Mecanismos Fisiopatológicos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Trombose de Grandes Vasos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Trombose de Pequenas Artérias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Cardioembolismo</a:t>
            </a: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Trombofilias</a:t>
            </a: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Dissecações Arteriais Cervicais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Hipoperfusão Sistêmica</a:t>
            </a:r>
          </a:p>
        </p:txBody>
      </p:sp>
    </p:spTree>
    <p:extLst>
      <p:ext uri="{BB962C8B-B14F-4D97-AF65-F5344CB8AC3E}">
        <p14:creationId xmlns:p14="http://schemas.microsoft.com/office/powerpoint/2010/main" val="418659957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FISIOPATOLOGIA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ISQUÊMICO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EAD54D-954E-46A3-A391-051A2C19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489" y="2106352"/>
            <a:ext cx="5547020" cy="428364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0D2F753-00EB-45AD-A52E-B2B99E91A502}"/>
              </a:ext>
            </a:extLst>
          </p:cNvPr>
          <p:cNvSpPr/>
          <p:nvPr/>
        </p:nvSpPr>
        <p:spPr>
          <a:xfrm>
            <a:off x="3029803" y="2797791"/>
            <a:ext cx="723331" cy="17742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440471-984E-49ED-8DC0-E9A527C61147}"/>
              </a:ext>
            </a:extLst>
          </p:cNvPr>
          <p:cNvSpPr/>
          <p:nvPr/>
        </p:nvSpPr>
        <p:spPr>
          <a:xfrm>
            <a:off x="2076734" y="3444922"/>
            <a:ext cx="953069" cy="19591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E97A13-88EC-4009-9C45-E30448805251}"/>
              </a:ext>
            </a:extLst>
          </p:cNvPr>
          <p:cNvSpPr/>
          <p:nvPr/>
        </p:nvSpPr>
        <p:spPr>
          <a:xfrm>
            <a:off x="2952376" y="2480565"/>
            <a:ext cx="1063813" cy="17742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7F7B109-696A-4968-8813-9CA6C26139A7}"/>
              </a:ext>
            </a:extLst>
          </p:cNvPr>
          <p:cNvSpPr/>
          <p:nvPr/>
        </p:nvSpPr>
        <p:spPr>
          <a:xfrm>
            <a:off x="3581595" y="6186756"/>
            <a:ext cx="723332" cy="17742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BB7E56-8E1F-4F73-B9BD-D5A8651E2323}"/>
              </a:ext>
            </a:extLst>
          </p:cNvPr>
          <p:cNvSpPr/>
          <p:nvPr/>
        </p:nvSpPr>
        <p:spPr>
          <a:xfrm>
            <a:off x="2280133" y="4267605"/>
            <a:ext cx="1063813" cy="17742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D52DB1E-8D16-458F-9E61-B6137EAF4623}"/>
              </a:ext>
            </a:extLst>
          </p:cNvPr>
          <p:cNvSpPr/>
          <p:nvPr/>
        </p:nvSpPr>
        <p:spPr>
          <a:xfrm>
            <a:off x="5295667" y="5152068"/>
            <a:ext cx="611470" cy="17742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822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FISIOPATOLOGIA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ISQUÊMICO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Área de infarto propriamente dito</a:t>
            </a:r>
          </a:p>
          <a:p>
            <a:pPr marL="342900" lvl="1" indent="-3429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Estrutural e funcionalmente inviáveis</a:t>
            </a:r>
          </a:p>
          <a:p>
            <a:pPr marL="342900" lvl="1" indent="-3429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Dano irreversível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Área de penumbra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Funcionalmente comprometida, mas estruturalmente viável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Foco da terapêutica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006FDC-0C7C-420A-A37E-BDE9784BF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32" y="3963103"/>
            <a:ext cx="3494593" cy="26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4641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FISIOPATOLOGIA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HEMORRAGIA INTRAPARENQUIMATOSA (HIP)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Raleway" panose="020B0604020202020204" charset="0"/>
              </a:rPr>
              <a:t>ETIOLOGIA</a:t>
            </a:r>
            <a:endParaRPr lang="pt-BR" sz="2800" b="1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34CC4-21C3-4EC7-B4FA-86CC3FACB749}"/>
              </a:ext>
            </a:extLst>
          </p:cNvPr>
          <p:cNvSpPr txBox="1"/>
          <p:nvPr/>
        </p:nvSpPr>
        <p:spPr>
          <a:xfrm>
            <a:off x="429064" y="2615507"/>
            <a:ext cx="7376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Hipertensão Arterial Sistêmica (HAS)</a:t>
            </a:r>
          </a:p>
          <a:p>
            <a:pPr marL="342900" lvl="1" indent="-342900">
              <a:buFont typeface="+mj-lt"/>
              <a:buAutoNum type="arabicPeriod"/>
            </a:pP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Microaneurismas</a:t>
            </a: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 de </a:t>
            </a: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Charcot-Bouchard</a:t>
            </a:r>
            <a:endParaRPr lang="pt-BR" sz="18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Angiopatia Cerebral Amiloide (ACA)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Distúrbios Sistêmicos de Coagulação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Neoplasias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Malformações Vasculares</a:t>
            </a:r>
          </a:p>
        </p:txBody>
      </p:sp>
    </p:spTree>
    <p:extLst>
      <p:ext uri="{BB962C8B-B14F-4D97-AF65-F5344CB8AC3E}">
        <p14:creationId xmlns:p14="http://schemas.microsoft.com/office/powerpoint/2010/main" val="281871973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FISIOPATOLOGIA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HEMORRAGIA INTRAPARENQUIMATOSA (HIP)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34CC4-21C3-4EC7-B4FA-86CC3FACB749}"/>
              </a:ext>
            </a:extLst>
          </p:cNvPr>
          <p:cNvSpPr txBox="1"/>
          <p:nvPr/>
        </p:nvSpPr>
        <p:spPr>
          <a:xfrm>
            <a:off x="429064" y="2289485"/>
            <a:ext cx="7376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Formação de coágulo e edema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Compressão dos tecidos adjacentes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Possível dilatação ventricular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Possível extravasamento subaracnóideo</a:t>
            </a:r>
          </a:p>
        </p:txBody>
      </p:sp>
    </p:spTree>
    <p:extLst>
      <p:ext uri="{BB962C8B-B14F-4D97-AF65-F5344CB8AC3E}">
        <p14:creationId xmlns:p14="http://schemas.microsoft.com/office/powerpoint/2010/main" val="205423507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FISIOPATOLOGIA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HEMORRAGIA SUBARACNÓIDEA (HSA)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34CC4-21C3-4EC7-B4FA-86CC3FACB749}"/>
              </a:ext>
            </a:extLst>
          </p:cNvPr>
          <p:cNvSpPr txBox="1"/>
          <p:nvPr/>
        </p:nvSpPr>
        <p:spPr>
          <a:xfrm>
            <a:off x="429064" y="2289485"/>
            <a:ext cx="7376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Rompimento de Aneurismas Saculares Intracranianos (maioria)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Áreas de bifurcações do Polígono de Willis – maior risco</a:t>
            </a:r>
          </a:p>
        </p:txBody>
      </p:sp>
    </p:spTree>
    <p:extLst>
      <p:ext uri="{BB962C8B-B14F-4D97-AF65-F5344CB8AC3E}">
        <p14:creationId xmlns:p14="http://schemas.microsoft.com/office/powerpoint/2010/main" val="67525706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74" y="3183804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/>
              <a:t>RECONHECIMENTO</a:t>
            </a:r>
            <a:endParaRPr sz="6000" b="1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0D1084-BF74-46DB-B772-E2C77C5C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40" y="1697419"/>
            <a:ext cx="1235669" cy="14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9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RECONHECIMENTO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ISQUÊMICO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30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Manifestação de acordo com a área afetada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Déficit Motor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Déficit Sensitivo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Alterações Visuais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Disfasia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Alteração de Nervos Cranianos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Rebaixamento do nível de consciência</a:t>
            </a:r>
          </a:p>
        </p:txBody>
      </p:sp>
    </p:spTree>
    <p:extLst>
      <p:ext uri="{BB962C8B-B14F-4D97-AF65-F5344CB8AC3E}">
        <p14:creationId xmlns:p14="http://schemas.microsoft.com/office/powerpoint/2010/main" val="35262602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RECONHECIMENTO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HEMORRAGIA INTRAPARENQUIMATOSA (HIP)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34CC4-21C3-4EC7-B4FA-86CC3FACB749}"/>
              </a:ext>
            </a:extLst>
          </p:cNvPr>
          <p:cNvSpPr txBox="1"/>
          <p:nvPr/>
        </p:nvSpPr>
        <p:spPr>
          <a:xfrm>
            <a:off x="429064" y="2289485"/>
            <a:ext cx="7376843" cy="253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Déficit Neurológico de acordo com a topografia da lesão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Cefaleia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Náuseas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Vômitos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Rebaixamento do nível de consciência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Crises convulsivas</a:t>
            </a:r>
          </a:p>
        </p:txBody>
      </p:sp>
    </p:spTree>
    <p:extLst>
      <p:ext uri="{BB962C8B-B14F-4D97-AF65-F5344CB8AC3E}">
        <p14:creationId xmlns:p14="http://schemas.microsoft.com/office/powerpoint/2010/main" val="293144180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52475" y="227757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OBJETIVOS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5CB9FF-E061-496E-B49F-FF6F07EC8C96}"/>
              </a:ext>
            </a:extLst>
          </p:cNvPr>
          <p:cNvSpPr txBox="1"/>
          <p:nvPr/>
        </p:nvSpPr>
        <p:spPr>
          <a:xfrm>
            <a:off x="429064" y="1370757"/>
            <a:ext cx="8285871" cy="43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FF0000"/>
                </a:solidFill>
                <a:latin typeface="Raleway" panose="020B0604020202020204" charset="0"/>
              </a:rPr>
              <a:t>Definir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o Acidente Vascular Cerebral..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FF0000"/>
                </a:solidFill>
                <a:latin typeface="Raleway" panose="020B0604020202020204" charset="0"/>
              </a:rPr>
              <a:t>Distinguir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os diferentes tipos de AVC entre si e de um AIT.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Entender os principais </a:t>
            </a:r>
            <a:r>
              <a:rPr lang="pt-BR" sz="1800" dirty="0">
                <a:solidFill>
                  <a:srgbClr val="FF0000"/>
                </a:solidFill>
                <a:latin typeface="Raleway" panose="020B0604020202020204" charset="0"/>
              </a:rPr>
              <a:t>mecanismos fisiopatológicos e anatômicos 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envolvidos no AVC.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Aprender a </a:t>
            </a:r>
            <a:r>
              <a:rPr lang="pt-BR" sz="1800" dirty="0">
                <a:solidFill>
                  <a:srgbClr val="FF0000"/>
                </a:solidFill>
                <a:latin typeface="Raleway" panose="020B0604020202020204" charset="0"/>
              </a:rPr>
              <a:t>reconhecer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adequadamente um AVC.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Saber como </a:t>
            </a:r>
            <a:r>
              <a:rPr lang="pt-BR" sz="1800" dirty="0">
                <a:solidFill>
                  <a:srgbClr val="FF0000"/>
                </a:solidFill>
                <a:latin typeface="Raleway" panose="020B0604020202020204" charset="0"/>
              </a:rPr>
              <a:t>manejar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um paciente com essa condição na emergência.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Entender as </a:t>
            </a:r>
            <a:r>
              <a:rPr lang="pt-BR" sz="1800" dirty="0">
                <a:solidFill>
                  <a:srgbClr val="FF0000"/>
                </a:solidFill>
                <a:latin typeface="Raleway" panose="020B0604020202020204" charset="0"/>
              </a:rPr>
              <a:t>medidas terapêuticas</a:t>
            </a:r>
            <a:r>
              <a:rPr lang="pt-BR" sz="1800" dirty="0">
                <a:solidFill>
                  <a:srgbClr val="002060"/>
                </a:solidFill>
                <a:latin typeface="Raleway" panose="020B0604020202020204" charset="0"/>
              </a:rPr>
              <a:t> devidas nessas situações.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RECONHECIMENTO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HEMORRAGIA SUBARACNÓIDEA (HSA)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34CC4-21C3-4EC7-B4FA-86CC3FACB749}"/>
              </a:ext>
            </a:extLst>
          </p:cNvPr>
          <p:cNvSpPr txBox="1"/>
          <p:nvPr/>
        </p:nvSpPr>
        <p:spPr>
          <a:xfrm>
            <a:off x="429064" y="2289485"/>
            <a:ext cx="7376843" cy="295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Cefaleia súbita, geralmente intensa e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holocraniana</a:t>
            </a:r>
            <a:endParaRPr lang="pt-BR" sz="18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Náuseas e Vômitos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Tonturas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Sinais de irritação meníngea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Déficit motor ou sensitivo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Crises Convulsivas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Distúrbios autonômicos</a:t>
            </a:r>
          </a:p>
        </p:txBody>
      </p:sp>
    </p:spTree>
    <p:extLst>
      <p:ext uri="{BB962C8B-B14F-4D97-AF65-F5344CB8AC3E}">
        <p14:creationId xmlns:p14="http://schemas.microsoft.com/office/powerpoint/2010/main" val="74689926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RECONHECIMENTO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4F8026-8E47-478D-A155-ACEDB132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" y="2318711"/>
            <a:ext cx="8056455" cy="33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2803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74" y="3183804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dirty="0"/>
              <a:t>ABORDAGEM</a:t>
            </a:r>
            <a:endParaRPr sz="7200" b="1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0D1084-BF74-46DB-B772-E2C77C5C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40" y="1697419"/>
            <a:ext cx="1235669" cy="14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30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Anamnese e Exame Físico Detalhados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Tempo de início e de evolução do déficit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Nível de consciência e PA periodicamente elevados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Exame de fundo de olho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Palpação e ausculta carotídeas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chemeClr val="tx1"/>
                </a:solidFill>
                <a:latin typeface="Raleway" panose="020B0604020202020204" charset="0"/>
              </a:rPr>
              <a:t>Solitação</a:t>
            </a: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 de exame de Neuroimagem com Emergência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A664E2-58CA-4EB7-9C2C-19E94B40F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50" y="0"/>
            <a:ext cx="746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7653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ADMISSÃO NA EMERGÊNCIA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30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Anamnese e Exame Físico Detalhados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Tempo de início e de evolução do déficit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Nível de consciência e PA periodicamente elevados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Exame de fundo de olho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Palpação e ausculta carotídeas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chemeClr val="tx1"/>
                </a:solidFill>
                <a:latin typeface="Raleway" panose="020B0604020202020204" charset="0"/>
              </a:rPr>
              <a:t>Solitação</a:t>
            </a: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 de exame de Neuroimagem com Emergência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29455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35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Acidente Vascular Cerebral Isquêmico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Área </a:t>
            </a: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Hipoatenuante</a:t>
            </a: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Possível apagamento dos sulcos cerebrais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Sinal da Artéria Cerebral média </a:t>
            </a: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Hiperdensa</a:t>
            </a: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Baixa sensibilidade nas horas iniciais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Acidente Isquêmico Transitório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Sem dano encefálico evidente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5121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Acidente Vascular Cerebral Isquêmico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0745E7-CACA-4823-B91C-7D16ADDA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0" y="2595760"/>
            <a:ext cx="3114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716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Acidente Vascular Cerebral Isquêmico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38D178-1A8F-4C3C-AF83-5B25FD34B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10"/>
          <a:stretch/>
        </p:blipFill>
        <p:spPr>
          <a:xfrm>
            <a:off x="2399294" y="2499260"/>
            <a:ext cx="4616911" cy="39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0519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17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Hemorragia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Intraparenquimatosa</a:t>
            </a: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 (HIP)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Área </a:t>
            </a: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Hiperatenuante</a:t>
            </a: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 dentro do parênquima encefálico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Geralmente bem delimitada e localizada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294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Hemorragia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Intraparenquimatosa</a:t>
            </a: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 (HIP)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CB36A6-CDDF-4A2A-84F0-E669EA7CF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15" y="2626174"/>
            <a:ext cx="3687966" cy="38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897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ÍNDICE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324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CONCEITO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FISIOPATOLOGIA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RECONHECIMENTO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ABORDAGEM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MANEJO</a:t>
            </a:r>
          </a:p>
        </p:txBody>
      </p:sp>
    </p:spTree>
    <p:extLst>
      <p:ext uri="{BB962C8B-B14F-4D97-AF65-F5344CB8AC3E}">
        <p14:creationId xmlns:p14="http://schemas.microsoft.com/office/powerpoint/2010/main" val="4119465321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Hemorragia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Intraparenquimatosa</a:t>
            </a: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 (HIP)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6B142A-325C-4B57-8305-2E912A338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3"/>
          <a:stretch/>
        </p:blipFill>
        <p:spPr>
          <a:xfrm>
            <a:off x="2552092" y="2520641"/>
            <a:ext cx="4311316" cy="39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04856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21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Hemorragia Subaracnóidea (HSA)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Área </a:t>
            </a: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Hiperatenuante</a:t>
            </a: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 ocupando cisternas e sulcos cerebrais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Exame de alta sensibilidade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56835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Hemorragia Subaracnóidea (HSA)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9F711C-CE12-4528-854F-49798660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58" y="2491026"/>
            <a:ext cx="2977347" cy="41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6934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TOMOGRAFIA COMPUTADORIZADA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Hemorragia Subaracnóidea (HSA)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B61CE2-7D26-4181-B4AF-A688A889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8" b="5497"/>
          <a:stretch/>
        </p:blipFill>
        <p:spPr>
          <a:xfrm>
            <a:off x="2873961" y="2561893"/>
            <a:ext cx="3396077" cy="39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8943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ABORDAGEM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EXAMES COMPLEMENTARES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21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Líquido Cefalorraquidiano (LCR)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Suspeita de HSA com TC inalterada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Doppler </a:t>
            </a:r>
            <a:r>
              <a:rPr lang="pt-BR" sz="2000" b="1" dirty="0" err="1">
                <a:solidFill>
                  <a:schemeClr val="tx1"/>
                </a:solidFill>
                <a:latin typeface="Raleway" panose="020B0604020202020204" charset="0"/>
              </a:rPr>
              <a:t>Transtorácico</a:t>
            </a: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/</a:t>
            </a:r>
            <a:r>
              <a:rPr lang="pt-BR" sz="2000" b="1" dirty="0" err="1">
                <a:solidFill>
                  <a:schemeClr val="tx1"/>
                </a:solidFill>
                <a:latin typeface="Raleway" panose="020B0604020202020204" charset="0"/>
              </a:rPr>
              <a:t>Transesofágico</a:t>
            </a:r>
            <a:endParaRPr lang="pt-BR" sz="20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Angiografia Cerebral Digital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82616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74" y="3183804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 dirty="0"/>
              <a:t>MANEJO</a:t>
            </a:r>
            <a:endParaRPr sz="7200" b="1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0D1084-BF74-46DB-B772-E2C77C5C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40" y="1697419"/>
            <a:ext cx="1235669" cy="14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0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SUPORTE CLÍNICO AVANÇADO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42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ABCD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Correção de distúrbios metabólicos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Hidratação 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Alimentação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Glicemia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Prevenção e tratamento de complicações neurológica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Início precoce de reabilitação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Avaliação para Escala Internacional de AVC do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National</a:t>
            </a: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Institute</a:t>
            </a: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 </a:t>
            </a:r>
            <a:r>
              <a:rPr lang="pt-BR" sz="1800" b="1" dirty="0" err="1">
                <a:solidFill>
                  <a:schemeClr val="tx1"/>
                </a:solidFill>
                <a:latin typeface="Raleway" panose="020B0604020202020204" charset="0"/>
              </a:rPr>
              <a:t>of</a:t>
            </a: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 Health (NIH)</a:t>
            </a:r>
            <a:endParaRPr lang="pt-BR" sz="2000" b="1" dirty="0">
              <a:solidFill>
                <a:schemeClr val="tx1"/>
              </a:solidFill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99793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TERAPÊUTICA - </a:t>
            </a:r>
            <a:r>
              <a:rPr lang="pt-BR" sz="2800" b="1" dirty="0" err="1">
                <a:solidFill>
                  <a:srgbClr val="002060"/>
                </a:solidFill>
                <a:latin typeface="Raleway" panose="020B0604020202020204" charset="0"/>
              </a:rPr>
              <a:t>AVCi</a:t>
            </a: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A priori, não corrigir hipertensão, pois aumenta PPC e reduz dano à área de penumbra.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Tratamento de complicações neurológicas</a:t>
            </a:r>
            <a:endParaRPr lang="pt-BR" sz="18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Raleway" panose="020B0604020202020204" charset="0"/>
              </a:rPr>
              <a:t>Tratamento Trombolítico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Janela estendida: 4,5 horas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Critérios de Inclusão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Critérios de </a:t>
            </a: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Exclu~são</a:t>
            </a:r>
            <a:endParaRPr lang="pt-BR" sz="18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Rt</a:t>
            </a: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-PA: </a:t>
            </a: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Recombinan</a:t>
            </a: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 </a:t>
            </a: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Tissue</a:t>
            </a: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 </a:t>
            </a: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Plasminogen</a:t>
            </a: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 </a:t>
            </a:r>
            <a:r>
              <a:rPr lang="pt-BR" sz="1800" dirty="0" err="1">
                <a:solidFill>
                  <a:srgbClr val="0070C0"/>
                </a:solidFill>
                <a:latin typeface="Raleway" panose="020B0604020202020204" charset="0"/>
              </a:rPr>
              <a:t>Activator</a:t>
            </a:r>
            <a:endParaRPr lang="pt-BR" sz="18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1800" dirty="0">
                <a:solidFill>
                  <a:srgbClr val="0070C0"/>
                </a:solidFill>
                <a:latin typeface="Raleway" panose="020B0604020202020204" charset="0"/>
              </a:rPr>
              <a:t>Após: manutenção da PA &lt; 185x110 mmHg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chemeClr val="tx1"/>
                </a:solidFill>
                <a:latin typeface="Raleway" panose="020B0604020202020204" charset="0"/>
              </a:rPr>
              <a:t>Antiagregantes</a:t>
            </a: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 plaquetários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Aspirina ou </a:t>
            </a: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Clopidogrel</a:t>
            </a:r>
            <a:endParaRPr lang="pt-BR" sz="2000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Técnica Intervencionista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93974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TERAPÊUTICA - </a:t>
            </a:r>
            <a:r>
              <a:rPr lang="pt-BR" sz="2800" b="1" dirty="0" err="1">
                <a:solidFill>
                  <a:srgbClr val="002060"/>
                </a:solidFill>
                <a:latin typeface="Raleway" panose="020B0604020202020204" charset="0"/>
              </a:rPr>
              <a:t>AVCi</a:t>
            </a: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781953-DADC-4E01-831C-DCC7C15AA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78"/>
          <a:stretch/>
        </p:blipFill>
        <p:spPr>
          <a:xfrm>
            <a:off x="0" y="2562202"/>
            <a:ext cx="9144000" cy="23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8141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0513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TERAPÊUTICA - </a:t>
            </a:r>
            <a:r>
              <a:rPr lang="pt-BR" sz="2800" b="1" dirty="0" err="1">
                <a:solidFill>
                  <a:srgbClr val="002060"/>
                </a:solidFill>
                <a:latin typeface="Raleway" panose="020B0604020202020204" charset="0"/>
              </a:rPr>
              <a:t>AVCi</a:t>
            </a: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904DCE-B79D-46A3-8962-924A8046F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29" y="1663002"/>
            <a:ext cx="5987741" cy="51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741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74" y="3183804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/>
              <a:t>CONCEITO</a:t>
            </a:r>
            <a:endParaRPr sz="5400" b="1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0D1084-BF74-46DB-B772-E2C77C5C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40" y="1697419"/>
            <a:ext cx="1235669" cy="148638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TERAPÊUTICA – </a:t>
            </a:r>
            <a:r>
              <a:rPr lang="pt-BR" sz="2400" b="1" dirty="0">
                <a:solidFill>
                  <a:srgbClr val="002060"/>
                </a:solidFill>
                <a:latin typeface="Raleway" panose="020B0604020202020204" charset="0"/>
              </a:rPr>
              <a:t>Hemorragia </a:t>
            </a:r>
            <a:r>
              <a:rPr lang="pt-BR" sz="2400" b="1" dirty="0" err="1">
                <a:solidFill>
                  <a:srgbClr val="002060"/>
                </a:solidFill>
                <a:latin typeface="Raleway" panose="020B0604020202020204" charset="0"/>
              </a:rPr>
              <a:t>Intraparenquimatosa</a:t>
            </a: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Suporte Clínico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Manitol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Tratamento cirúrgico em determinados casos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Controle Pressórico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PPC &gt; 70 mmHg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PIC &lt; 20 mmHg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PA &lt; 130 mmHg antes de drenagem cirúrgica e &lt;110 mmHg após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Hiperventilação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Sedação e/ou bloqueio neuromuscular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Anticonvulsivantes (</a:t>
            </a:r>
            <a:r>
              <a:rPr lang="pt-BR" sz="2000" b="1" dirty="0" err="1">
                <a:solidFill>
                  <a:schemeClr val="tx1"/>
                </a:solidFill>
                <a:latin typeface="Raleway" panose="020B0604020202020204" charset="0"/>
              </a:rPr>
              <a:t>Fenitoína</a:t>
            </a: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40843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TERAPÊUTICA – </a:t>
            </a:r>
            <a:r>
              <a:rPr lang="pt-BR" sz="2400" b="1" dirty="0">
                <a:solidFill>
                  <a:srgbClr val="002060"/>
                </a:solidFill>
                <a:latin typeface="Raleway" panose="020B0604020202020204" charset="0"/>
              </a:rPr>
              <a:t>Hemorragia Subaracnóidea</a:t>
            </a: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Suporte Clínico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Tratamento das complicações neurológicas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Ressangramento</a:t>
            </a:r>
            <a:r>
              <a:rPr lang="pt-BR" sz="2000" dirty="0">
                <a:solidFill>
                  <a:schemeClr val="tx1"/>
                </a:solidFill>
                <a:latin typeface="Raleway" panose="020B0604020202020204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repouso, ansiolíticos,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tto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 de PA muito elevada e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tto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 do próprio aneurisma roto.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Vasoespasmo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: hipertensão arterial farmacologicamente induzida,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hipervolemia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 e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hemodiluição</a:t>
            </a:r>
            <a:endParaRPr lang="pt-BR" sz="2000" dirty="0">
              <a:solidFill>
                <a:srgbClr val="FF000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Hidrocefalia: 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corticosteroides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Convulsões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: anticonvulsivantes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Tratamento precoce do aneurisma roto propriamente dito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Clipagem do aneurisma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Embolização via arteriografia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13730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MANEJO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TERAPÊUTICA – </a:t>
            </a:r>
            <a:r>
              <a:rPr lang="pt-BR" sz="2400" b="1" dirty="0">
                <a:solidFill>
                  <a:srgbClr val="002060"/>
                </a:solidFill>
                <a:latin typeface="Raleway" panose="020B0604020202020204" charset="0"/>
              </a:rPr>
              <a:t>Hemorragia Subaracnóidea</a:t>
            </a: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Suporte Clínico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Tratamento das complicações neurológicas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Ressangramento</a:t>
            </a:r>
            <a:r>
              <a:rPr lang="pt-BR" sz="2000" dirty="0">
                <a:solidFill>
                  <a:schemeClr val="tx1"/>
                </a:solidFill>
                <a:latin typeface="Raleway" panose="020B0604020202020204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repouso, ansiolíticos,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tto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 de PA muito elevada e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tto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 do próprio aneurisma roto.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err="1">
                <a:solidFill>
                  <a:srgbClr val="0070C0"/>
                </a:solidFill>
                <a:latin typeface="Raleway" panose="020B0604020202020204" charset="0"/>
              </a:rPr>
              <a:t>Vasoespasmo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: hipertensão arterial farmacologicamente induzida,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hipervolemia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 e </a:t>
            </a:r>
            <a:r>
              <a:rPr lang="pt-BR" sz="2000" dirty="0" err="1">
                <a:solidFill>
                  <a:srgbClr val="FF0000"/>
                </a:solidFill>
                <a:latin typeface="Raleway" panose="020B0604020202020204" charset="0"/>
              </a:rPr>
              <a:t>hemodiluição</a:t>
            </a:r>
            <a:endParaRPr lang="pt-BR" sz="2000" dirty="0">
              <a:solidFill>
                <a:srgbClr val="FF000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Hidrocefalia: 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corticosteroides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Convulsões</a:t>
            </a:r>
            <a:r>
              <a:rPr lang="pt-BR" sz="2000" dirty="0">
                <a:solidFill>
                  <a:srgbClr val="FF0000"/>
                </a:solidFill>
                <a:latin typeface="Raleway" panose="020B0604020202020204" charset="0"/>
              </a:rPr>
              <a:t>: anticonvulsivantes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Raleway" panose="020B0604020202020204" charset="0"/>
              </a:rPr>
              <a:t>Tratamento precoce do aneurisma roto propriamente dito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Clipagem do aneurisma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Raleway" panose="020B0604020202020204" charset="0"/>
              </a:rPr>
              <a:t>Embolização via arteriografia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28037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REVISANDO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160A9E-1295-4C4E-87C7-5BA3B0AE4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528" r="12281" b="13509"/>
          <a:stretch/>
        </p:blipFill>
        <p:spPr>
          <a:xfrm rot="5400000">
            <a:off x="2205789" y="1704446"/>
            <a:ext cx="524577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3525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REFERÊNCIAS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324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Emergências Clínicas – Abordagem Prática – 7ª edição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Emergências Médicas – Guia de Condutas para o Generalista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Patologia – Robbins e </a:t>
            </a:r>
            <a:r>
              <a:rPr lang="pt-BR" sz="2800" b="1" dirty="0" err="1">
                <a:solidFill>
                  <a:srgbClr val="002060"/>
                </a:solidFill>
                <a:latin typeface="Raleway" panose="020B0604020202020204" charset="0"/>
              </a:rPr>
              <a:t>Cotran</a:t>
            </a: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 – 8ª edição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E3C05-69DE-48FE-9F84-FB831C3272F8}"/>
              </a:ext>
            </a:extLst>
          </p:cNvPr>
          <p:cNvSpPr txBox="1"/>
          <p:nvPr/>
        </p:nvSpPr>
        <p:spPr>
          <a:xfrm>
            <a:off x="883577" y="2132169"/>
            <a:ext cx="737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70C0"/>
              </a:solidFill>
              <a:latin typeface="Raleway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03615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>
            <a:spLocks noGrp="1"/>
          </p:cNvSpPr>
          <p:nvPr>
            <p:ph type="subTitle" idx="4294967295"/>
          </p:nvPr>
        </p:nvSpPr>
        <p:spPr>
          <a:xfrm>
            <a:off x="1791450" y="2905800"/>
            <a:ext cx="5561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</a:rPr>
              <a:t>OBRIGADO</a:t>
            </a:r>
            <a:endParaRPr sz="6000" b="1" dirty="0">
              <a:solidFill>
                <a:srgbClr val="FFFFFF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537370" y="2882400"/>
            <a:ext cx="6069009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pt-BR" sz="2400" b="1" i="0" dirty="0">
                <a:solidFill>
                  <a:srgbClr val="002060"/>
                </a:solidFill>
                <a:latin typeface="Raleway" panose="020B0604020202020204" charset="0"/>
              </a:rPr>
              <a:t>Déficit neurológico, geralmente focal, de instalação súbita ou com rápida evolução, sem outra causa aparente que não vascular, com duração maior que 24 horas (ou menor, mas levando a morte)</a:t>
            </a:r>
            <a:endParaRPr sz="2400" b="1" i="0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CONCEITO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370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ISQUÊMICO  (80%)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HEMORRÁGICO (20%)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err="1">
                <a:solidFill>
                  <a:srgbClr val="0070C0"/>
                </a:solidFill>
                <a:latin typeface="Raleway" panose="020B0604020202020204" charset="0"/>
              </a:rPr>
              <a:t>Hemorraia</a:t>
            </a:r>
            <a:r>
              <a:rPr lang="pt-BR" sz="2400" dirty="0">
                <a:solidFill>
                  <a:srgbClr val="0070C0"/>
                </a:solidFill>
                <a:latin typeface="Raleway" panose="020B0604020202020204" charset="0"/>
              </a:rPr>
              <a:t> </a:t>
            </a:r>
            <a:r>
              <a:rPr lang="pt-BR" sz="2400" dirty="0" err="1">
                <a:solidFill>
                  <a:srgbClr val="0070C0"/>
                </a:solidFill>
                <a:latin typeface="Raleway" panose="020B0604020202020204" charset="0"/>
              </a:rPr>
              <a:t>Intraparenquimatosa</a:t>
            </a:r>
            <a:r>
              <a:rPr lang="pt-BR" sz="2400" dirty="0">
                <a:solidFill>
                  <a:srgbClr val="0070C0"/>
                </a:solidFill>
                <a:latin typeface="Raleway" panose="020B0604020202020204" charset="0"/>
              </a:rPr>
              <a:t> (HIP)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70C0"/>
                </a:solidFill>
                <a:latin typeface="Raleway" panose="020B0604020202020204" charset="0"/>
              </a:rPr>
              <a:t>Hemorragia </a:t>
            </a:r>
            <a:r>
              <a:rPr lang="pt-BR" sz="2400" dirty="0" err="1">
                <a:solidFill>
                  <a:srgbClr val="0070C0"/>
                </a:solidFill>
                <a:latin typeface="Raleway" panose="020B0604020202020204" charset="0"/>
              </a:rPr>
              <a:t>Subaracnoide</a:t>
            </a:r>
            <a:r>
              <a:rPr lang="pt-BR" sz="2400" dirty="0">
                <a:solidFill>
                  <a:srgbClr val="0070C0"/>
                </a:solidFill>
                <a:latin typeface="Raleway" panose="020B0604020202020204" charset="0"/>
              </a:rPr>
              <a:t> (HSA)</a:t>
            </a:r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endParaRPr lang="pt-BR" sz="2800" b="1" dirty="0">
              <a:solidFill>
                <a:srgbClr val="002060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9566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CONCEITO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ISQUÊMICO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5B1435-DDA2-4BE0-A3BE-1AD57006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09" y="2928173"/>
            <a:ext cx="3139180" cy="25357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B76FCB6-F2E6-4FD1-BE13-057B7C64C7BA}"/>
              </a:ext>
            </a:extLst>
          </p:cNvPr>
          <p:cNvSpPr txBox="1"/>
          <p:nvPr/>
        </p:nvSpPr>
        <p:spPr>
          <a:xfrm>
            <a:off x="3442161" y="1508312"/>
            <a:ext cx="539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Raleway" panose="020B0604020202020204" charset="0"/>
              </a:rPr>
              <a:t>≠ </a:t>
            </a:r>
            <a:r>
              <a:rPr lang="pt-BR" sz="2300" b="1" dirty="0">
                <a:solidFill>
                  <a:srgbClr val="FF0000"/>
                </a:solidFill>
                <a:latin typeface="Raleway" panose="020B0604020202020204" charset="0"/>
              </a:rPr>
              <a:t>ATAQUE ISQUÊMICO TRANSITÓRIO</a:t>
            </a:r>
          </a:p>
        </p:txBody>
      </p:sp>
    </p:spTree>
    <p:extLst>
      <p:ext uri="{BB962C8B-B14F-4D97-AF65-F5344CB8AC3E}">
        <p14:creationId xmlns:p14="http://schemas.microsoft.com/office/powerpoint/2010/main" val="41942862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CONCEITO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HEMORRÁGICO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Raleway" panose="020B0604020202020204" charset="0"/>
              </a:rPr>
              <a:t>HEMORRAGIA INTRAPARENQUIMATOSA (HIP)</a:t>
            </a:r>
            <a:endParaRPr lang="pt-BR" sz="2800" b="1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10A5D5-0D2F-40AC-86AF-60978472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42" y="3042531"/>
            <a:ext cx="3444715" cy="28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930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168915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002060"/>
                </a:solidFill>
              </a:rPr>
              <a:t>CONCEITO</a:t>
            </a: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64BC9F-680C-4429-9071-3D81FB746E37}"/>
              </a:ext>
            </a:extLst>
          </p:cNvPr>
          <p:cNvSpPr txBox="1"/>
          <p:nvPr/>
        </p:nvSpPr>
        <p:spPr>
          <a:xfrm>
            <a:off x="429064" y="1469231"/>
            <a:ext cx="8285871" cy="11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Raleway" panose="020B0604020202020204" charset="0"/>
              </a:rPr>
              <a:t>AVC HEMORRÁGICO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Raleway" panose="020B0604020202020204" charset="0"/>
              </a:rPr>
              <a:t>HEMORRAGIA SUBARACNÓIDEA (HSA)</a:t>
            </a:r>
            <a:endParaRPr lang="pt-BR" sz="2800" b="1" dirty="0">
              <a:solidFill>
                <a:srgbClr val="0070C0"/>
              </a:solidFill>
              <a:latin typeface="Raleway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AA21C4-1008-4D68-80DF-79C5ADD2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25" y="2854319"/>
            <a:ext cx="4273579" cy="30135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02616D-5D62-49F3-9A35-625EF7BF1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567" y="2697003"/>
            <a:ext cx="3403008" cy="34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3588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925</Words>
  <Application>Microsoft Office PowerPoint</Application>
  <PresentationFormat>Apresentação na tela (4:3)</PresentationFormat>
  <Paragraphs>282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Lato</vt:lpstr>
      <vt:lpstr>Arial</vt:lpstr>
      <vt:lpstr>Raleway</vt:lpstr>
      <vt:lpstr>Antonio template</vt:lpstr>
      <vt:lpstr>ACIDENTE  VASCULAR  CEREBRAL</vt:lpstr>
      <vt:lpstr>OBJETIVOS</vt:lpstr>
      <vt:lpstr>ÍNDICE</vt:lpstr>
      <vt:lpstr>CONCEITO</vt:lpstr>
      <vt:lpstr>Apresentação do PowerPoint</vt:lpstr>
      <vt:lpstr>CONCEITO</vt:lpstr>
      <vt:lpstr>CONCEITO</vt:lpstr>
      <vt:lpstr>CONCEITO</vt:lpstr>
      <vt:lpstr>CONCEITO</vt:lpstr>
      <vt:lpstr>FISIOPATOLOGIA</vt:lpstr>
      <vt:lpstr>FISIOPATOLOGIA</vt:lpstr>
      <vt:lpstr>FISIOPATOLOGIA</vt:lpstr>
      <vt:lpstr>FISIOPATOLOGIA</vt:lpstr>
      <vt:lpstr>FISIOPATOLOGIA</vt:lpstr>
      <vt:lpstr>FISIOPATOLOGIA</vt:lpstr>
      <vt:lpstr>FISIOPATOLOGIA</vt:lpstr>
      <vt:lpstr>RECONHECIMENTO</vt:lpstr>
      <vt:lpstr>RECONHECIMENTO</vt:lpstr>
      <vt:lpstr>RECONHECIMENTO</vt:lpstr>
      <vt:lpstr>RECONHECIMENTO</vt:lpstr>
      <vt:lpstr>RECONHECIMENTO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ABORDAGEM</vt:lpstr>
      <vt:lpstr>MANEJO</vt:lpstr>
      <vt:lpstr>MANEJO</vt:lpstr>
      <vt:lpstr>MANEJO</vt:lpstr>
      <vt:lpstr>MANEJO</vt:lpstr>
      <vt:lpstr>MANEJO</vt:lpstr>
      <vt:lpstr>MANEJO</vt:lpstr>
      <vt:lpstr>MANEJO</vt:lpstr>
      <vt:lpstr>MANEJO</vt:lpstr>
      <vt:lpstr>REVISANDO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ACIDENTE  VASCULAR  CEREBRAL</dc:title>
  <cp:lastModifiedBy>Emanuel Vasconcelos</cp:lastModifiedBy>
  <cp:revision>33</cp:revision>
  <dcterms:modified xsi:type="dcterms:W3CDTF">2018-09-03T18:19:06Z</dcterms:modified>
</cp:coreProperties>
</file>