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86" r:id="rId24"/>
    <p:sldId id="279" r:id="rId25"/>
    <p:sldId id="280" r:id="rId26"/>
    <p:sldId id="281" r:id="rId27"/>
    <p:sldId id="287" r:id="rId28"/>
    <p:sldId id="283" r:id="rId29"/>
    <p:sldId id="284" r:id="rId30"/>
    <p:sldId id="282" r:id="rId31"/>
    <p:sldId id="285" r:id="rId32"/>
    <p:sldId id="291" r:id="rId33"/>
    <p:sldId id="292" r:id="rId34"/>
    <p:sldId id="290" r:id="rId35"/>
    <p:sldId id="293" r:id="rId36"/>
    <p:sldId id="295" r:id="rId37"/>
    <p:sldId id="294" r:id="rId3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284668EC-DBED-4C03-9CE3-E4BBAC41487C}">
          <p14:sldIdLst>
            <p14:sldId id="256"/>
            <p14:sldId id="257"/>
            <p14:sldId id="258"/>
            <p14:sldId id="259"/>
            <p14:sldId id="260"/>
            <p14:sldId id="261"/>
            <p14:sldId id="262"/>
            <p14:sldId id="263"/>
            <p14:sldId id="264"/>
            <p14:sldId id="265"/>
            <p14:sldId id="266"/>
            <p14:sldId id="267"/>
            <p14:sldId id="268"/>
            <p14:sldId id="270"/>
            <p14:sldId id="271"/>
            <p14:sldId id="272"/>
            <p14:sldId id="273"/>
            <p14:sldId id="274"/>
            <p14:sldId id="275"/>
            <p14:sldId id="276"/>
            <p14:sldId id="277"/>
            <p14:sldId id="278"/>
            <p14:sldId id="286"/>
            <p14:sldId id="279"/>
            <p14:sldId id="280"/>
            <p14:sldId id="281"/>
            <p14:sldId id="287"/>
            <p14:sldId id="283"/>
            <p14:sldId id="284"/>
            <p14:sldId id="282"/>
            <p14:sldId id="285"/>
            <p14:sldId id="291"/>
            <p14:sldId id="292"/>
            <p14:sldId id="290"/>
            <p14:sldId id="293"/>
            <p14:sldId id="295"/>
            <p14:sldId id="29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02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1281" autoAdjust="0"/>
  </p:normalViewPr>
  <p:slideViewPr>
    <p:cSldViewPr>
      <p:cViewPr varScale="1">
        <p:scale>
          <a:sx n="67" d="100"/>
          <a:sy n="67" d="100"/>
        </p:scale>
        <p:origin x="-14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C49021-1BDC-4AD4-A3F1-E945A87AA7FF}" type="doc">
      <dgm:prSet loTypeId="urn:microsoft.com/office/officeart/2005/8/layout/venn3" loCatId="relationship" qsTypeId="urn:microsoft.com/office/officeart/2005/8/quickstyle/simple1" qsCatId="simple" csTypeId="urn:microsoft.com/office/officeart/2005/8/colors/accent6_2" csCatId="accent6" phldr="1"/>
      <dgm:spPr/>
      <dgm:t>
        <a:bodyPr/>
        <a:lstStyle/>
        <a:p>
          <a:endParaRPr lang="pt-BR"/>
        </a:p>
      </dgm:t>
    </dgm:pt>
    <dgm:pt modelId="{F1CE85C8-FFF0-44B1-BAA3-A3046BB16CF7}">
      <dgm:prSet phldrT="[Texto]" custT="1"/>
      <dgm:spPr/>
      <dgm:t>
        <a:bodyPr/>
        <a:lstStyle/>
        <a:p>
          <a:r>
            <a:rPr lang="pt-BR" sz="2400" b="1" dirty="0" smtClean="0">
              <a:solidFill>
                <a:schemeClr val="bg2">
                  <a:lumMod val="10000"/>
                </a:schemeClr>
              </a:solidFill>
              <a:latin typeface="Arial" pitchFamily="34" charset="0"/>
              <a:cs typeface="Arial" pitchFamily="34" charset="0"/>
            </a:rPr>
            <a:t>O bebê possui bom tônus muscular</a:t>
          </a:r>
          <a:r>
            <a:rPr lang="pt-BR" sz="2400" b="1" dirty="0" smtClean="0">
              <a:solidFill>
                <a:schemeClr val="bg2">
                  <a:lumMod val="10000"/>
                </a:schemeClr>
              </a:solidFill>
            </a:rPr>
            <a:t>?</a:t>
          </a:r>
          <a:endParaRPr lang="pt-BR" sz="2400" b="1" dirty="0">
            <a:solidFill>
              <a:schemeClr val="bg2">
                <a:lumMod val="10000"/>
              </a:schemeClr>
            </a:solidFill>
            <a:latin typeface="Arial" pitchFamily="34" charset="0"/>
            <a:cs typeface="Arial" pitchFamily="34" charset="0"/>
          </a:endParaRPr>
        </a:p>
      </dgm:t>
    </dgm:pt>
    <dgm:pt modelId="{5D2D4A63-1B32-4561-82BA-C36218A0820D}" type="parTrans" cxnId="{42A38CFD-191D-4D77-BEE3-1777B69D1EA9}">
      <dgm:prSet/>
      <dgm:spPr/>
      <dgm:t>
        <a:bodyPr/>
        <a:lstStyle/>
        <a:p>
          <a:endParaRPr lang="pt-BR"/>
        </a:p>
      </dgm:t>
    </dgm:pt>
    <dgm:pt modelId="{351B55CF-E09F-4885-B6FB-75F8F46DA87E}" type="sibTrans" cxnId="{42A38CFD-191D-4D77-BEE3-1777B69D1EA9}">
      <dgm:prSet/>
      <dgm:spPr/>
      <dgm:t>
        <a:bodyPr/>
        <a:lstStyle/>
        <a:p>
          <a:endParaRPr lang="pt-BR"/>
        </a:p>
      </dgm:t>
    </dgm:pt>
    <dgm:pt modelId="{DCAE0BDB-DCDC-42E7-94AB-03FB2CFB943B}">
      <dgm:prSet phldrT="[Texto]"/>
      <dgm:spPr/>
      <dgm:t>
        <a:bodyPr/>
        <a:lstStyle/>
        <a:p>
          <a:r>
            <a:rPr lang="pt-BR" b="1" dirty="0" smtClean="0">
              <a:solidFill>
                <a:schemeClr val="bg2">
                  <a:lumMod val="10000"/>
                </a:schemeClr>
              </a:solidFill>
            </a:rPr>
            <a:t>O bebê chora e respira?</a:t>
          </a:r>
          <a:endParaRPr lang="pt-BR" b="1" dirty="0">
            <a:solidFill>
              <a:schemeClr val="bg2">
                <a:lumMod val="10000"/>
              </a:schemeClr>
            </a:solidFill>
          </a:endParaRPr>
        </a:p>
      </dgm:t>
    </dgm:pt>
    <dgm:pt modelId="{A7DB5AC7-C9FF-4B82-8505-2386B0F0908E}" type="parTrans" cxnId="{78C8AC17-6A4A-4612-B056-B9439E67A7A7}">
      <dgm:prSet/>
      <dgm:spPr/>
      <dgm:t>
        <a:bodyPr/>
        <a:lstStyle/>
        <a:p>
          <a:endParaRPr lang="pt-BR"/>
        </a:p>
      </dgm:t>
    </dgm:pt>
    <dgm:pt modelId="{AD83A66F-D8C5-4880-AC24-1E9DCCE8AFB0}" type="sibTrans" cxnId="{78C8AC17-6A4A-4612-B056-B9439E67A7A7}">
      <dgm:prSet/>
      <dgm:spPr/>
      <dgm:t>
        <a:bodyPr/>
        <a:lstStyle/>
        <a:p>
          <a:endParaRPr lang="pt-BR"/>
        </a:p>
      </dgm:t>
    </dgm:pt>
    <dgm:pt modelId="{27FD7855-D00D-4423-8750-702C45F9B8AA}">
      <dgm:prSet phldrT="[Texto]"/>
      <dgm:spPr/>
      <dgm:t>
        <a:bodyPr/>
        <a:lstStyle/>
        <a:p>
          <a:r>
            <a:rPr lang="pt-BR" b="1" dirty="0" smtClean="0">
              <a:solidFill>
                <a:schemeClr val="bg2">
                  <a:lumMod val="10000"/>
                </a:schemeClr>
              </a:solidFill>
            </a:rPr>
            <a:t>A  gestação foi a termo?</a:t>
          </a:r>
          <a:endParaRPr lang="pt-BR" b="1" dirty="0">
            <a:solidFill>
              <a:schemeClr val="bg2">
                <a:lumMod val="10000"/>
              </a:schemeClr>
            </a:solidFill>
          </a:endParaRPr>
        </a:p>
      </dgm:t>
    </dgm:pt>
    <dgm:pt modelId="{E5F068ED-6D2F-4D87-B0C3-AB3B86DDEC3D}" type="parTrans" cxnId="{9ED75E51-A9CB-4262-9921-F0F7ED70CB5E}">
      <dgm:prSet/>
      <dgm:spPr/>
      <dgm:t>
        <a:bodyPr/>
        <a:lstStyle/>
        <a:p>
          <a:endParaRPr lang="pt-BR"/>
        </a:p>
      </dgm:t>
    </dgm:pt>
    <dgm:pt modelId="{8C60CDB3-AFD5-4BCC-9C8F-E43075E4D623}" type="sibTrans" cxnId="{9ED75E51-A9CB-4262-9921-F0F7ED70CB5E}">
      <dgm:prSet/>
      <dgm:spPr/>
      <dgm:t>
        <a:bodyPr/>
        <a:lstStyle/>
        <a:p>
          <a:endParaRPr lang="pt-BR"/>
        </a:p>
      </dgm:t>
    </dgm:pt>
    <dgm:pt modelId="{C9A94856-12E6-44BC-9C1D-BEE86603330B}" type="pres">
      <dgm:prSet presAssocID="{8EC49021-1BDC-4AD4-A3F1-E945A87AA7FF}" presName="Name0" presStyleCnt="0">
        <dgm:presLayoutVars>
          <dgm:dir/>
          <dgm:resizeHandles val="exact"/>
        </dgm:presLayoutVars>
      </dgm:prSet>
      <dgm:spPr/>
      <dgm:t>
        <a:bodyPr/>
        <a:lstStyle/>
        <a:p>
          <a:endParaRPr lang="pt-BR"/>
        </a:p>
      </dgm:t>
    </dgm:pt>
    <dgm:pt modelId="{F3FE9079-146F-4FD3-8999-26CBEC133632}" type="pres">
      <dgm:prSet presAssocID="{F1CE85C8-FFF0-44B1-BAA3-A3046BB16CF7}" presName="Name5" presStyleLbl="vennNode1" presStyleIdx="0" presStyleCnt="3">
        <dgm:presLayoutVars>
          <dgm:bulletEnabled val="1"/>
        </dgm:presLayoutVars>
      </dgm:prSet>
      <dgm:spPr/>
      <dgm:t>
        <a:bodyPr/>
        <a:lstStyle/>
        <a:p>
          <a:endParaRPr lang="pt-BR"/>
        </a:p>
      </dgm:t>
    </dgm:pt>
    <dgm:pt modelId="{52D2C320-9A7E-4005-A858-2C0422C90970}" type="pres">
      <dgm:prSet presAssocID="{351B55CF-E09F-4885-B6FB-75F8F46DA87E}" presName="space" presStyleCnt="0"/>
      <dgm:spPr/>
    </dgm:pt>
    <dgm:pt modelId="{3C9B6EF0-5BCF-4E48-9E03-9A10EF2F20E5}" type="pres">
      <dgm:prSet presAssocID="{DCAE0BDB-DCDC-42E7-94AB-03FB2CFB943B}" presName="Name5" presStyleLbl="vennNode1" presStyleIdx="1" presStyleCnt="3">
        <dgm:presLayoutVars>
          <dgm:bulletEnabled val="1"/>
        </dgm:presLayoutVars>
      </dgm:prSet>
      <dgm:spPr/>
      <dgm:t>
        <a:bodyPr/>
        <a:lstStyle/>
        <a:p>
          <a:endParaRPr lang="pt-BR"/>
        </a:p>
      </dgm:t>
    </dgm:pt>
    <dgm:pt modelId="{C7336E4B-09E5-4862-9854-B8571C474BE0}" type="pres">
      <dgm:prSet presAssocID="{AD83A66F-D8C5-4880-AC24-1E9DCCE8AFB0}" presName="space" presStyleCnt="0"/>
      <dgm:spPr/>
    </dgm:pt>
    <dgm:pt modelId="{85416254-D697-4BB7-9EF6-CFBF4C757F1A}" type="pres">
      <dgm:prSet presAssocID="{27FD7855-D00D-4423-8750-702C45F9B8AA}" presName="Name5" presStyleLbl="vennNode1" presStyleIdx="2" presStyleCnt="3">
        <dgm:presLayoutVars>
          <dgm:bulletEnabled val="1"/>
        </dgm:presLayoutVars>
      </dgm:prSet>
      <dgm:spPr/>
      <dgm:t>
        <a:bodyPr/>
        <a:lstStyle/>
        <a:p>
          <a:endParaRPr lang="pt-BR"/>
        </a:p>
      </dgm:t>
    </dgm:pt>
  </dgm:ptLst>
  <dgm:cxnLst>
    <dgm:cxn modelId="{78C8AC17-6A4A-4612-B056-B9439E67A7A7}" srcId="{8EC49021-1BDC-4AD4-A3F1-E945A87AA7FF}" destId="{DCAE0BDB-DCDC-42E7-94AB-03FB2CFB943B}" srcOrd="1" destOrd="0" parTransId="{A7DB5AC7-C9FF-4B82-8505-2386B0F0908E}" sibTransId="{AD83A66F-D8C5-4880-AC24-1E9DCCE8AFB0}"/>
    <dgm:cxn modelId="{A4F9B518-B241-4494-A94F-36094F322292}" type="presOf" srcId="{8EC49021-1BDC-4AD4-A3F1-E945A87AA7FF}" destId="{C9A94856-12E6-44BC-9C1D-BEE86603330B}" srcOrd="0" destOrd="0" presId="urn:microsoft.com/office/officeart/2005/8/layout/venn3"/>
    <dgm:cxn modelId="{52C426F6-F961-4806-9F7E-30129E06B541}" type="presOf" srcId="{F1CE85C8-FFF0-44B1-BAA3-A3046BB16CF7}" destId="{F3FE9079-146F-4FD3-8999-26CBEC133632}" srcOrd="0" destOrd="0" presId="urn:microsoft.com/office/officeart/2005/8/layout/venn3"/>
    <dgm:cxn modelId="{3F51D6EE-923A-4043-9425-189DE6D6C60D}" type="presOf" srcId="{DCAE0BDB-DCDC-42E7-94AB-03FB2CFB943B}" destId="{3C9B6EF0-5BCF-4E48-9E03-9A10EF2F20E5}" srcOrd="0" destOrd="0" presId="urn:microsoft.com/office/officeart/2005/8/layout/venn3"/>
    <dgm:cxn modelId="{42A38CFD-191D-4D77-BEE3-1777B69D1EA9}" srcId="{8EC49021-1BDC-4AD4-A3F1-E945A87AA7FF}" destId="{F1CE85C8-FFF0-44B1-BAA3-A3046BB16CF7}" srcOrd="0" destOrd="0" parTransId="{5D2D4A63-1B32-4561-82BA-C36218A0820D}" sibTransId="{351B55CF-E09F-4885-B6FB-75F8F46DA87E}"/>
    <dgm:cxn modelId="{62DAE46A-EF7A-4AE6-80D4-92573EC6D5CC}" type="presOf" srcId="{27FD7855-D00D-4423-8750-702C45F9B8AA}" destId="{85416254-D697-4BB7-9EF6-CFBF4C757F1A}" srcOrd="0" destOrd="0" presId="urn:microsoft.com/office/officeart/2005/8/layout/venn3"/>
    <dgm:cxn modelId="{9ED75E51-A9CB-4262-9921-F0F7ED70CB5E}" srcId="{8EC49021-1BDC-4AD4-A3F1-E945A87AA7FF}" destId="{27FD7855-D00D-4423-8750-702C45F9B8AA}" srcOrd="2" destOrd="0" parTransId="{E5F068ED-6D2F-4D87-B0C3-AB3B86DDEC3D}" sibTransId="{8C60CDB3-AFD5-4BCC-9C8F-E43075E4D623}"/>
    <dgm:cxn modelId="{F21799C6-72A1-457D-800D-01A7EBED30D2}" type="presParOf" srcId="{C9A94856-12E6-44BC-9C1D-BEE86603330B}" destId="{F3FE9079-146F-4FD3-8999-26CBEC133632}" srcOrd="0" destOrd="0" presId="urn:microsoft.com/office/officeart/2005/8/layout/venn3"/>
    <dgm:cxn modelId="{D96909C2-B122-498D-8E36-5713D0DD4EDB}" type="presParOf" srcId="{C9A94856-12E6-44BC-9C1D-BEE86603330B}" destId="{52D2C320-9A7E-4005-A858-2C0422C90970}" srcOrd="1" destOrd="0" presId="urn:microsoft.com/office/officeart/2005/8/layout/venn3"/>
    <dgm:cxn modelId="{2C1AD8C2-DD54-46DC-BACF-8661CE093071}" type="presParOf" srcId="{C9A94856-12E6-44BC-9C1D-BEE86603330B}" destId="{3C9B6EF0-5BCF-4E48-9E03-9A10EF2F20E5}" srcOrd="2" destOrd="0" presId="urn:microsoft.com/office/officeart/2005/8/layout/venn3"/>
    <dgm:cxn modelId="{2751AD09-B2A5-434A-ABEC-F7778ED0C129}" type="presParOf" srcId="{C9A94856-12E6-44BC-9C1D-BEE86603330B}" destId="{C7336E4B-09E5-4862-9854-B8571C474BE0}" srcOrd="3" destOrd="0" presId="urn:microsoft.com/office/officeart/2005/8/layout/venn3"/>
    <dgm:cxn modelId="{416438F2-8D3D-4CA5-A7E1-6F2C356AC17F}" type="presParOf" srcId="{C9A94856-12E6-44BC-9C1D-BEE86603330B}" destId="{85416254-D697-4BB7-9EF6-CFBF4C757F1A}"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9104C0-50D8-4C9B-8018-3CCF3B931275}"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pt-BR"/>
        </a:p>
      </dgm:t>
    </dgm:pt>
    <dgm:pt modelId="{9BC641EF-75A5-4125-AD91-A4A7BC56D3D4}">
      <dgm:prSet phldrT="[Texto]" custT="1"/>
      <dgm:spPr>
        <a:solidFill>
          <a:schemeClr val="tx1">
            <a:lumMod val="60000"/>
            <a:lumOff val="40000"/>
          </a:schemeClr>
        </a:solidFill>
      </dgm:spPr>
      <dgm:t>
        <a:bodyPr/>
        <a:lstStyle/>
        <a:p>
          <a:r>
            <a:rPr lang="pt-BR" sz="1600" b="1" dirty="0" smtClean="0">
              <a:solidFill>
                <a:schemeClr val="bg2">
                  <a:lumMod val="10000"/>
                </a:schemeClr>
              </a:solidFill>
            </a:rPr>
            <a:t>1.Passos iniciais</a:t>
          </a:r>
        </a:p>
      </dgm:t>
    </dgm:pt>
    <dgm:pt modelId="{6F212E9F-98ED-44C0-AAD3-C0965C19CB0A}" type="parTrans" cxnId="{652D67D3-F8C5-449F-843F-C067F432BC3C}">
      <dgm:prSet/>
      <dgm:spPr/>
      <dgm:t>
        <a:bodyPr/>
        <a:lstStyle/>
        <a:p>
          <a:endParaRPr lang="pt-BR"/>
        </a:p>
      </dgm:t>
    </dgm:pt>
    <dgm:pt modelId="{483FC1C9-9ACC-4501-8CF3-5C30AE7266F2}" type="sibTrans" cxnId="{652D67D3-F8C5-449F-843F-C067F432BC3C}">
      <dgm:prSet/>
      <dgm:spPr/>
      <dgm:t>
        <a:bodyPr/>
        <a:lstStyle/>
        <a:p>
          <a:endParaRPr lang="pt-BR"/>
        </a:p>
      </dgm:t>
    </dgm:pt>
    <dgm:pt modelId="{77E7038B-82F8-44E8-B990-D7EA32E022F7}">
      <dgm:prSet phldrT="[Texto]" custT="1"/>
      <dgm:spPr>
        <a:solidFill>
          <a:srgbClr val="FFC000"/>
        </a:solidFill>
      </dgm:spPr>
      <dgm:t>
        <a:bodyPr/>
        <a:lstStyle/>
        <a:p>
          <a:r>
            <a:rPr lang="pt-BR" sz="1600" b="1" dirty="0" smtClean="0">
              <a:solidFill>
                <a:schemeClr val="bg2">
                  <a:lumMod val="10000"/>
                </a:schemeClr>
              </a:solidFill>
            </a:rPr>
            <a:t>2.Suporte Ventilatório</a:t>
          </a:r>
          <a:endParaRPr lang="pt-BR" sz="1600" b="1" dirty="0">
            <a:solidFill>
              <a:schemeClr val="bg2">
                <a:lumMod val="10000"/>
              </a:schemeClr>
            </a:solidFill>
          </a:endParaRPr>
        </a:p>
      </dgm:t>
    </dgm:pt>
    <dgm:pt modelId="{A5C48D29-EE99-4367-8436-DF7395FE1EFE}" type="parTrans" cxnId="{9D57FA38-9C48-4798-AE58-FF8E0248090D}">
      <dgm:prSet/>
      <dgm:spPr/>
      <dgm:t>
        <a:bodyPr/>
        <a:lstStyle/>
        <a:p>
          <a:endParaRPr lang="pt-BR"/>
        </a:p>
      </dgm:t>
    </dgm:pt>
    <dgm:pt modelId="{543FC8AB-1980-42BA-B7AE-DA696B1707AE}" type="sibTrans" cxnId="{9D57FA38-9C48-4798-AE58-FF8E0248090D}">
      <dgm:prSet/>
      <dgm:spPr/>
      <dgm:t>
        <a:bodyPr/>
        <a:lstStyle/>
        <a:p>
          <a:endParaRPr lang="pt-BR"/>
        </a:p>
      </dgm:t>
    </dgm:pt>
    <dgm:pt modelId="{FF64CE46-3222-4D89-AD76-4569D258EE30}">
      <dgm:prSet phldrT="[Texto]" custT="1"/>
      <dgm:spPr>
        <a:solidFill>
          <a:schemeClr val="tx2">
            <a:lumMod val="60000"/>
            <a:lumOff val="40000"/>
          </a:schemeClr>
        </a:solidFill>
      </dgm:spPr>
      <dgm:t>
        <a:bodyPr/>
        <a:lstStyle/>
        <a:p>
          <a:r>
            <a:rPr lang="pt-BR" sz="1600" b="1" dirty="0" smtClean="0">
              <a:solidFill>
                <a:schemeClr val="bg2">
                  <a:lumMod val="10000"/>
                </a:schemeClr>
              </a:solidFill>
            </a:rPr>
            <a:t>3.Compressõ-es de resgate</a:t>
          </a:r>
          <a:endParaRPr lang="pt-BR" sz="1600" b="1" dirty="0">
            <a:solidFill>
              <a:schemeClr val="bg2">
                <a:lumMod val="10000"/>
              </a:schemeClr>
            </a:solidFill>
          </a:endParaRPr>
        </a:p>
      </dgm:t>
    </dgm:pt>
    <dgm:pt modelId="{7969FFE3-16F9-4E1D-B7FB-7FE6E14386CF}" type="parTrans" cxnId="{10AFA687-B250-4297-BCBA-6FC890109365}">
      <dgm:prSet/>
      <dgm:spPr/>
      <dgm:t>
        <a:bodyPr/>
        <a:lstStyle/>
        <a:p>
          <a:endParaRPr lang="pt-BR"/>
        </a:p>
      </dgm:t>
    </dgm:pt>
    <dgm:pt modelId="{FAF06A0C-09FC-49D8-B4E9-8857AE3FD1F0}" type="sibTrans" cxnId="{10AFA687-B250-4297-BCBA-6FC890109365}">
      <dgm:prSet/>
      <dgm:spPr/>
      <dgm:t>
        <a:bodyPr/>
        <a:lstStyle/>
        <a:p>
          <a:endParaRPr lang="pt-BR"/>
        </a:p>
      </dgm:t>
    </dgm:pt>
    <dgm:pt modelId="{0C91CCD2-F47E-486B-93ED-193AFC1DFCC1}">
      <dgm:prSet custT="1"/>
      <dgm:spPr>
        <a:solidFill>
          <a:schemeClr val="accent5">
            <a:lumMod val="60000"/>
            <a:lumOff val="40000"/>
          </a:schemeClr>
        </a:solidFill>
      </dgm:spPr>
      <dgm:t>
        <a:bodyPr/>
        <a:lstStyle/>
        <a:p>
          <a:r>
            <a:rPr lang="pt-BR" sz="1400" b="1" dirty="0" smtClean="0">
              <a:solidFill>
                <a:schemeClr val="bg2">
                  <a:lumMod val="10000"/>
                </a:schemeClr>
              </a:solidFill>
            </a:rPr>
            <a:t>4.Administração de epinefrina e| ou expansor de volume</a:t>
          </a:r>
          <a:endParaRPr lang="pt-BR" sz="1400" b="1" dirty="0">
            <a:solidFill>
              <a:schemeClr val="bg2">
                <a:lumMod val="10000"/>
              </a:schemeClr>
            </a:solidFill>
          </a:endParaRPr>
        </a:p>
      </dgm:t>
    </dgm:pt>
    <dgm:pt modelId="{4F28B484-331C-45D7-98BD-36FF732B5261}" type="sibTrans" cxnId="{F2F04931-492F-48AD-A7DE-4A6389916B6E}">
      <dgm:prSet/>
      <dgm:spPr/>
      <dgm:t>
        <a:bodyPr/>
        <a:lstStyle/>
        <a:p>
          <a:endParaRPr lang="pt-BR"/>
        </a:p>
      </dgm:t>
    </dgm:pt>
    <dgm:pt modelId="{22E5C7F1-2420-4DC1-A4C1-5FBEE7196672}" type="parTrans" cxnId="{F2F04931-492F-48AD-A7DE-4A6389916B6E}">
      <dgm:prSet/>
      <dgm:spPr/>
      <dgm:t>
        <a:bodyPr/>
        <a:lstStyle/>
        <a:p>
          <a:endParaRPr lang="pt-BR"/>
        </a:p>
      </dgm:t>
    </dgm:pt>
    <dgm:pt modelId="{009DE9FF-C058-4045-901E-7CEC89601521}" type="pres">
      <dgm:prSet presAssocID="{AA9104C0-50D8-4C9B-8018-3CCF3B931275}" presName="CompostProcess" presStyleCnt="0">
        <dgm:presLayoutVars>
          <dgm:dir/>
          <dgm:resizeHandles val="exact"/>
        </dgm:presLayoutVars>
      </dgm:prSet>
      <dgm:spPr/>
      <dgm:t>
        <a:bodyPr/>
        <a:lstStyle/>
        <a:p>
          <a:endParaRPr lang="pt-BR"/>
        </a:p>
      </dgm:t>
    </dgm:pt>
    <dgm:pt modelId="{05F6F000-902B-44E1-AD58-0EC3BF1ADCE2}" type="pres">
      <dgm:prSet presAssocID="{AA9104C0-50D8-4C9B-8018-3CCF3B931275}" presName="arrow" presStyleLbl="bgShp" presStyleIdx="0" presStyleCnt="1" custScaleX="117647"/>
      <dgm:spPr/>
    </dgm:pt>
    <dgm:pt modelId="{3F96CDD9-A7DD-4F78-81BB-F62BFF977462}" type="pres">
      <dgm:prSet presAssocID="{AA9104C0-50D8-4C9B-8018-3CCF3B931275}" presName="linearProcess" presStyleCnt="0"/>
      <dgm:spPr/>
    </dgm:pt>
    <dgm:pt modelId="{FA1749D5-22DD-420C-BDAD-4D4E7BC6C9A5}" type="pres">
      <dgm:prSet presAssocID="{9BC641EF-75A5-4125-AD91-A4A7BC56D3D4}" presName="textNode" presStyleLbl="node1" presStyleIdx="0" presStyleCnt="4">
        <dgm:presLayoutVars>
          <dgm:bulletEnabled val="1"/>
        </dgm:presLayoutVars>
      </dgm:prSet>
      <dgm:spPr/>
      <dgm:t>
        <a:bodyPr/>
        <a:lstStyle/>
        <a:p>
          <a:endParaRPr lang="pt-BR"/>
        </a:p>
      </dgm:t>
    </dgm:pt>
    <dgm:pt modelId="{5D829C78-5CB2-478F-8CBE-D5913FF81D5E}" type="pres">
      <dgm:prSet presAssocID="{483FC1C9-9ACC-4501-8CF3-5C30AE7266F2}" presName="sibTrans" presStyleCnt="0"/>
      <dgm:spPr/>
    </dgm:pt>
    <dgm:pt modelId="{C449BC54-2523-4783-BDD3-E61B55CAAD17}" type="pres">
      <dgm:prSet presAssocID="{77E7038B-82F8-44E8-B990-D7EA32E022F7}" presName="textNode" presStyleLbl="node1" presStyleIdx="1" presStyleCnt="4">
        <dgm:presLayoutVars>
          <dgm:bulletEnabled val="1"/>
        </dgm:presLayoutVars>
      </dgm:prSet>
      <dgm:spPr/>
      <dgm:t>
        <a:bodyPr/>
        <a:lstStyle/>
        <a:p>
          <a:endParaRPr lang="pt-BR"/>
        </a:p>
      </dgm:t>
    </dgm:pt>
    <dgm:pt modelId="{666578EB-1AF8-4EA2-AAAA-37E8AD704649}" type="pres">
      <dgm:prSet presAssocID="{543FC8AB-1980-42BA-B7AE-DA696B1707AE}" presName="sibTrans" presStyleCnt="0"/>
      <dgm:spPr/>
    </dgm:pt>
    <dgm:pt modelId="{DB38D9E3-9A13-465A-B7E3-7C23FF49CF75}" type="pres">
      <dgm:prSet presAssocID="{FF64CE46-3222-4D89-AD76-4569D258EE30}" presName="textNode" presStyleLbl="node1" presStyleIdx="2" presStyleCnt="4" custScaleX="98183" custScaleY="97573" custLinFactNeighborX="7010" custLinFactNeighborY="245">
        <dgm:presLayoutVars>
          <dgm:bulletEnabled val="1"/>
        </dgm:presLayoutVars>
      </dgm:prSet>
      <dgm:spPr/>
      <dgm:t>
        <a:bodyPr/>
        <a:lstStyle/>
        <a:p>
          <a:endParaRPr lang="pt-BR"/>
        </a:p>
      </dgm:t>
    </dgm:pt>
    <dgm:pt modelId="{9FEC4F8E-5C6C-4FAF-AD16-E8288BF0E6EC}" type="pres">
      <dgm:prSet presAssocID="{FAF06A0C-09FC-49D8-B4E9-8857AE3FD1F0}" presName="sibTrans" presStyleCnt="0"/>
      <dgm:spPr/>
    </dgm:pt>
    <dgm:pt modelId="{0F3524A6-74F1-49C3-AA1B-8BDF4B0F358D}" type="pres">
      <dgm:prSet presAssocID="{0C91CCD2-F47E-486B-93ED-193AFC1DFCC1}" presName="textNode" presStyleLbl="node1" presStyleIdx="3" presStyleCnt="4" custLinFactNeighborX="-29156" custLinFactNeighborY="245">
        <dgm:presLayoutVars>
          <dgm:bulletEnabled val="1"/>
        </dgm:presLayoutVars>
      </dgm:prSet>
      <dgm:spPr/>
      <dgm:t>
        <a:bodyPr/>
        <a:lstStyle/>
        <a:p>
          <a:endParaRPr lang="pt-BR"/>
        </a:p>
      </dgm:t>
    </dgm:pt>
  </dgm:ptLst>
  <dgm:cxnLst>
    <dgm:cxn modelId="{F2F04931-492F-48AD-A7DE-4A6389916B6E}" srcId="{AA9104C0-50D8-4C9B-8018-3CCF3B931275}" destId="{0C91CCD2-F47E-486B-93ED-193AFC1DFCC1}" srcOrd="3" destOrd="0" parTransId="{22E5C7F1-2420-4DC1-A4C1-5FBEE7196672}" sibTransId="{4F28B484-331C-45D7-98BD-36FF732B5261}"/>
    <dgm:cxn modelId="{941EBA40-F8F0-46C2-AB72-0E94E811B915}" type="presOf" srcId="{FF64CE46-3222-4D89-AD76-4569D258EE30}" destId="{DB38D9E3-9A13-465A-B7E3-7C23FF49CF75}" srcOrd="0" destOrd="0" presId="urn:microsoft.com/office/officeart/2005/8/layout/hProcess9"/>
    <dgm:cxn modelId="{2D119382-DF6F-4D62-9CF8-64EFC3054372}" type="presOf" srcId="{9BC641EF-75A5-4125-AD91-A4A7BC56D3D4}" destId="{FA1749D5-22DD-420C-BDAD-4D4E7BC6C9A5}" srcOrd="0" destOrd="0" presId="urn:microsoft.com/office/officeart/2005/8/layout/hProcess9"/>
    <dgm:cxn modelId="{652D67D3-F8C5-449F-843F-C067F432BC3C}" srcId="{AA9104C0-50D8-4C9B-8018-3CCF3B931275}" destId="{9BC641EF-75A5-4125-AD91-A4A7BC56D3D4}" srcOrd="0" destOrd="0" parTransId="{6F212E9F-98ED-44C0-AAD3-C0965C19CB0A}" sibTransId="{483FC1C9-9ACC-4501-8CF3-5C30AE7266F2}"/>
    <dgm:cxn modelId="{9D57FA38-9C48-4798-AE58-FF8E0248090D}" srcId="{AA9104C0-50D8-4C9B-8018-3CCF3B931275}" destId="{77E7038B-82F8-44E8-B990-D7EA32E022F7}" srcOrd="1" destOrd="0" parTransId="{A5C48D29-EE99-4367-8436-DF7395FE1EFE}" sibTransId="{543FC8AB-1980-42BA-B7AE-DA696B1707AE}"/>
    <dgm:cxn modelId="{10AFA687-B250-4297-BCBA-6FC890109365}" srcId="{AA9104C0-50D8-4C9B-8018-3CCF3B931275}" destId="{FF64CE46-3222-4D89-AD76-4569D258EE30}" srcOrd="2" destOrd="0" parTransId="{7969FFE3-16F9-4E1D-B7FB-7FE6E14386CF}" sibTransId="{FAF06A0C-09FC-49D8-B4E9-8857AE3FD1F0}"/>
    <dgm:cxn modelId="{2DC70D37-FAD9-47B6-945F-E5A5F0EB8127}" type="presOf" srcId="{77E7038B-82F8-44E8-B990-D7EA32E022F7}" destId="{C449BC54-2523-4783-BDD3-E61B55CAAD17}" srcOrd="0" destOrd="0" presId="urn:microsoft.com/office/officeart/2005/8/layout/hProcess9"/>
    <dgm:cxn modelId="{1CBED4B6-DCFE-40E1-8499-C3F3E2CC8DFE}" type="presOf" srcId="{0C91CCD2-F47E-486B-93ED-193AFC1DFCC1}" destId="{0F3524A6-74F1-49C3-AA1B-8BDF4B0F358D}" srcOrd="0" destOrd="0" presId="urn:microsoft.com/office/officeart/2005/8/layout/hProcess9"/>
    <dgm:cxn modelId="{1ED7D4E9-8003-46BC-A734-72C81FB02143}" type="presOf" srcId="{AA9104C0-50D8-4C9B-8018-3CCF3B931275}" destId="{009DE9FF-C058-4045-901E-7CEC89601521}" srcOrd="0" destOrd="0" presId="urn:microsoft.com/office/officeart/2005/8/layout/hProcess9"/>
    <dgm:cxn modelId="{10E42C5D-C543-4D4C-9378-5DC6F813F26E}" type="presParOf" srcId="{009DE9FF-C058-4045-901E-7CEC89601521}" destId="{05F6F000-902B-44E1-AD58-0EC3BF1ADCE2}" srcOrd="0" destOrd="0" presId="urn:microsoft.com/office/officeart/2005/8/layout/hProcess9"/>
    <dgm:cxn modelId="{8EDAD384-1923-4AE9-886E-123DF8C3305E}" type="presParOf" srcId="{009DE9FF-C058-4045-901E-7CEC89601521}" destId="{3F96CDD9-A7DD-4F78-81BB-F62BFF977462}" srcOrd="1" destOrd="0" presId="urn:microsoft.com/office/officeart/2005/8/layout/hProcess9"/>
    <dgm:cxn modelId="{FB297CC8-7418-4570-9EDF-015FF4CE1830}" type="presParOf" srcId="{3F96CDD9-A7DD-4F78-81BB-F62BFF977462}" destId="{FA1749D5-22DD-420C-BDAD-4D4E7BC6C9A5}" srcOrd="0" destOrd="0" presId="urn:microsoft.com/office/officeart/2005/8/layout/hProcess9"/>
    <dgm:cxn modelId="{9496EBA6-9AE1-4169-828E-FFFA84014D19}" type="presParOf" srcId="{3F96CDD9-A7DD-4F78-81BB-F62BFF977462}" destId="{5D829C78-5CB2-478F-8CBE-D5913FF81D5E}" srcOrd="1" destOrd="0" presId="urn:microsoft.com/office/officeart/2005/8/layout/hProcess9"/>
    <dgm:cxn modelId="{F7580084-B5FA-444B-AF7A-79BD4078337D}" type="presParOf" srcId="{3F96CDD9-A7DD-4F78-81BB-F62BFF977462}" destId="{C449BC54-2523-4783-BDD3-E61B55CAAD17}" srcOrd="2" destOrd="0" presId="urn:microsoft.com/office/officeart/2005/8/layout/hProcess9"/>
    <dgm:cxn modelId="{94BD1FA1-2B9A-4121-91A3-4E9E21FA4E3C}" type="presParOf" srcId="{3F96CDD9-A7DD-4F78-81BB-F62BFF977462}" destId="{666578EB-1AF8-4EA2-AAAA-37E8AD704649}" srcOrd="3" destOrd="0" presId="urn:microsoft.com/office/officeart/2005/8/layout/hProcess9"/>
    <dgm:cxn modelId="{5C2E26A4-0FC7-491D-BFFC-0EC2D3DF93FB}" type="presParOf" srcId="{3F96CDD9-A7DD-4F78-81BB-F62BFF977462}" destId="{DB38D9E3-9A13-465A-B7E3-7C23FF49CF75}" srcOrd="4" destOrd="0" presId="urn:microsoft.com/office/officeart/2005/8/layout/hProcess9"/>
    <dgm:cxn modelId="{00C70BEF-D0D0-4911-9316-45644D553D42}" type="presParOf" srcId="{3F96CDD9-A7DD-4F78-81BB-F62BFF977462}" destId="{9FEC4F8E-5C6C-4FAF-AD16-E8288BF0E6EC}" srcOrd="5" destOrd="0" presId="urn:microsoft.com/office/officeart/2005/8/layout/hProcess9"/>
    <dgm:cxn modelId="{ACFD378D-FC95-48A6-A7BF-61999799D827}" type="presParOf" srcId="{3F96CDD9-A7DD-4F78-81BB-F62BFF977462}" destId="{0F3524A6-74F1-49C3-AA1B-8BDF4B0F358D}"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E9079-146F-4FD3-8999-26CBEC133632}">
      <dsp:nvSpPr>
        <dsp:cNvPr id="0" name=""/>
        <dsp:cNvSpPr/>
      </dsp:nvSpPr>
      <dsp:spPr>
        <a:xfrm>
          <a:off x="3348" y="722684"/>
          <a:ext cx="2928193" cy="2928193"/>
        </a:xfrm>
        <a:prstGeom prst="ellipse">
          <a:avLst/>
        </a:prstGeom>
        <a:solidFill>
          <a:schemeClr val="accent6">
            <a:alpha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1148" tIns="30480" rIns="161148" bIns="30480" numCol="1" spcCol="1270" anchor="ctr" anchorCtr="0">
          <a:noAutofit/>
        </a:bodyPr>
        <a:lstStyle/>
        <a:p>
          <a:pPr lvl="0" algn="ctr" defTabSz="1066800">
            <a:lnSpc>
              <a:spcPct val="90000"/>
            </a:lnSpc>
            <a:spcBef>
              <a:spcPct val="0"/>
            </a:spcBef>
            <a:spcAft>
              <a:spcPct val="35000"/>
            </a:spcAft>
          </a:pPr>
          <a:r>
            <a:rPr lang="pt-BR" sz="2400" b="1" kern="1200" dirty="0" smtClean="0">
              <a:solidFill>
                <a:schemeClr val="bg2">
                  <a:lumMod val="10000"/>
                </a:schemeClr>
              </a:solidFill>
              <a:latin typeface="Arial" pitchFamily="34" charset="0"/>
              <a:cs typeface="Arial" pitchFamily="34" charset="0"/>
            </a:rPr>
            <a:t>O bebê possui bom tônus muscular</a:t>
          </a:r>
          <a:r>
            <a:rPr lang="pt-BR" sz="2400" b="1" kern="1200" dirty="0" smtClean="0">
              <a:solidFill>
                <a:schemeClr val="bg2">
                  <a:lumMod val="10000"/>
                </a:schemeClr>
              </a:solidFill>
            </a:rPr>
            <a:t>?</a:t>
          </a:r>
          <a:endParaRPr lang="pt-BR" sz="2400" b="1" kern="1200" dirty="0">
            <a:solidFill>
              <a:schemeClr val="bg2">
                <a:lumMod val="10000"/>
              </a:schemeClr>
            </a:solidFill>
            <a:latin typeface="Arial" pitchFamily="34" charset="0"/>
            <a:cs typeface="Arial" pitchFamily="34" charset="0"/>
          </a:endParaRPr>
        </a:p>
      </dsp:txBody>
      <dsp:txXfrm>
        <a:off x="432172" y="1151508"/>
        <a:ext cx="2070545" cy="2070545"/>
      </dsp:txXfrm>
    </dsp:sp>
    <dsp:sp modelId="{3C9B6EF0-5BCF-4E48-9E03-9A10EF2F20E5}">
      <dsp:nvSpPr>
        <dsp:cNvPr id="0" name=""/>
        <dsp:cNvSpPr/>
      </dsp:nvSpPr>
      <dsp:spPr>
        <a:xfrm>
          <a:off x="2345903" y="722684"/>
          <a:ext cx="2928193" cy="2928193"/>
        </a:xfrm>
        <a:prstGeom prst="ellipse">
          <a:avLst/>
        </a:prstGeom>
        <a:solidFill>
          <a:schemeClr val="accent6">
            <a:alpha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1148" tIns="39370" rIns="161148" bIns="39370" numCol="1" spcCol="1270" anchor="ctr" anchorCtr="0">
          <a:noAutofit/>
        </a:bodyPr>
        <a:lstStyle/>
        <a:p>
          <a:pPr lvl="0" algn="ctr" defTabSz="1377950">
            <a:lnSpc>
              <a:spcPct val="90000"/>
            </a:lnSpc>
            <a:spcBef>
              <a:spcPct val="0"/>
            </a:spcBef>
            <a:spcAft>
              <a:spcPct val="35000"/>
            </a:spcAft>
          </a:pPr>
          <a:r>
            <a:rPr lang="pt-BR" sz="3100" b="1" kern="1200" dirty="0" smtClean="0">
              <a:solidFill>
                <a:schemeClr val="bg2">
                  <a:lumMod val="10000"/>
                </a:schemeClr>
              </a:solidFill>
            </a:rPr>
            <a:t>O bebê chora e respira?</a:t>
          </a:r>
          <a:endParaRPr lang="pt-BR" sz="3100" b="1" kern="1200" dirty="0">
            <a:solidFill>
              <a:schemeClr val="bg2">
                <a:lumMod val="10000"/>
              </a:schemeClr>
            </a:solidFill>
          </a:endParaRPr>
        </a:p>
      </dsp:txBody>
      <dsp:txXfrm>
        <a:off x="2774727" y="1151508"/>
        <a:ext cx="2070545" cy="2070545"/>
      </dsp:txXfrm>
    </dsp:sp>
    <dsp:sp modelId="{85416254-D697-4BB7-9EF6-CFBF4C757F1A}">
      <dsp:nvSpPr>
        <dsp:cNvPr id="0" name=""/>
        <dsp:cNvSpPr/>
      </dsp:nvSpPr>
      <dsp:spPr>
        <a:xfrm>
          <a:off x="4688458" y="722684"/>
          <a:ext cx="2928193" cy="2928193"/>
        </a:xfrm>
        <a:prstGeom prst="ellipse">
          <a:avLst/>
        </a:prstGeom>
        <a:solidFill>
          <a:schemeClr val="accent6">
            <a:alpha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1148" tIns="39370" rIns="161148" bIns="39370" numCol="1" spcCol="1270" anchor="ctr" anchorCtr="0">
          <a:noAutofit/>
        </a:bodyPr>
        <a:lstStyle/>
        <a:p>
          <a:pPr lvl="0" algn="ctr" defTabSz="1377950">
            <a:lnSpc>
              <a:spcPct val="90000"/>
            </a:lnSpc>
            <a:spcBef>
              <a:spcPct val="0"/>
            </a:spcBef>
            <a:spcAft>
              <a:spcPct val="35000"/>
            </a:spcAft>
          </a:pPr>
          <a:r>
            <a:rPr lang="pt-BR" sz="3100" b="1" kern="1200" dirty="0" smtClean="0">
              <a:solidFill>
                <a:schemeClr val="bg2">
                  <a:lumMod val="10000"/>
                </a:schemeClr>
              </a:solidFill>
            </a:rPr>
            <a:t>A  gestação foi a termo?</a:t>
          </a:r>
          <a:endParaRPr lang="pt-BR" sz="3100" b="1" kern="1200" dirty="0">
            <a:solidFill>
              <a:schemeClr val="bg2">
                <a:lumMod val="10000"/>
              </a:schemeClr>
            </a:solidFill>
          </a:endParaRPr>
        </a:p>
      </dsp:txBody>
      <dsp:txXfrm>
        <a:off x="5117282" y="1151508"/>
        <a:ext cx="2070545" cy="20705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6F000-902B-44E1-AD58-0EC3BF1ADCE2}">
      <dsp:nvSpPr>
        <dsp:cNvPr id="0" name=""/>
        <dsp:cNvSpPr/>
      </dsp:nvSpPr>
      <dsp:spPr>
        <a:xfrm>
          <a:off x="1" y="0"/>
          <a:ext cx="7619996" cy="437356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1749D5-22DD-420C-BDAD-4D4E7BC6C9A5}">
      <dsp:nvSpPr>
        <dsp:cNvPr id="0" name=""/>
        <dsp:cNvSpPr/>
      </dsp:nvSpPr>
      <dsp:spPr>
        <a:xfrm>
          <a:off x="17841" y="1312068"/>
          <a:ext cx="1692236" cy="1749425"/>
        </a:xfrm>
        <a:prstGeom prst="roundRect">
          <a:avLst/>
        </a:prstGeom>
        <a:solidFill>
          <a:schemeClr val="tx1">
            <a:lumMod val="60000"/>
            <a:lum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smtClean="0">
              <a:solidFill>
                <a:schemeClr val="bg2">
                  <a:lumMod val="10000"/>
                </a:schemeClr>
              </a:solidFill>
            </a:rPr>
            <a:t>1.Passos iniciais</a:t>
          </a:r>
        </a:p>
      </dsp:txBody>
      <dsp:txXfrm>
        <a:off x="100449" y="1394676"/>
        <a:ext cx="1527020" cy="1584209"/>
      </dsp:txXfrm>
    </dsp:sp>
    <dsp:sp modelId="{C449BC54-2523-4783-BDD3-E61B55CAAD17}">
      <dsp:nvSpPr>
        <dsp:cNvPr id="0" name=""/>
        <dsp:cNvSpPr/>
      </dsp:nvSpPr>
      <dsp:spPr>
        <a:xfrm>
          <a:off x="1992117" y="1312068"/>
          <a:ext cx="1692236" cy="1749425"/>
        </a:xfrm>
        <a:prstGeom prst="roundRect">
          <a:avLst/>
        </a:prstGeom>
        <a:solidFill>
          <a:srgbClr val="FFC00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smtClean="0">
              <a:solidFill>
                <a:schemeClr val="bg2">
                  <a:lumMod val="10000"/>
                </a:schemeClr>
              </a:solidFill>
            </a:rPr>
            <a:t>2.Suporte Ventilatório</a:t>
          </a:r>
          <a:endParaRPr lang="pt-BR" sz="1600" b="1" kern="1200" dirty="0">
            <a:solidFill>
              <a:schemeClr val="bg2">
                <a:lumMod val="10000"/>
              </a:schemeClr>
            </a:solidFill>
          </a:endParaRPr>
        </a:p>
      </dsp:txBody>
      <dsp:txXfrm>
        <a:off x="2074725" y="1394676"/>
        <a:ext cx="1527020" cy="1584209"/>
      </dsp:txXfrm>
    </dsp:sp>
    <dsp:sp modelId="{DB38D9E3-9A13-465A-B7E3-7C23FF49CF75}">
      <dsp:nvSpPr>
        <dsp:cNvPr id="0" name=""/>
        <dsp:cNvSpPr/>
      </dsp:nvSpPr>
      <dsp:spPr>
        <a:xfrm>
          <a:off x="3986164" y="1337584"/>
          <a:ext cx="1661488" cy="1706966"/>
        </a:xfrm>
        <a:prstGeom prst="roundRect">
          <a:avLst/>
        </a:prstGeom>
        <a:solidFill>
          <a:schemeClr val="tx2">
            <a:lumMod val="60000"/>
            <a:lum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smtClean="0">
              <a:solidFill>
                <a:schemeClr val="bg2">
                  <a:lumMod val="10000"/>
                </a:schemeClr>
              </a:solidFill>
            </a:rPr>
            <a:t>3.Compressõ-es de resgate</a:t>
          </a:r>
          <a:endParaRPr lang="pt-BR" sz="1600" b="1" kern="1200" dirty="0">
            <a:solidFill>
              <a:schemeClr val="bg2">
                <a:lumMod val="10000"/>
              </a:schemeClr>
            </a:solidFill>
          </a:endParaRPr>
        </a:p>
      </dsp:txBody>
      <dsp:txXfrm>
        <a:off x="4067271" y="1418691"/>
        <a:ext cx="1499274" cy="1544752"/>
      </dsp:txXfrm>
    </dsp:sp>
    <dsp:sp modelId="{0F3524A6-74F1-49C3-AA1B-8BDF4B0F358D}">
      <dsp:nvSpPr>
        <dsp:cNvPr id="0" name=""/>
        <dsp:cNvSpPr/>
      </dsp:nvSpPr>
      <dsp:spPr>
        <a:xfrm>
          <a:off x="5827690" y="1316354"/>
          <a:ext cx="1692236" cy="1749425"/>
        </a:xfrm>
        <a:prstGeom prst="roundRect">
          <a:avLst/>
        </a:prstGeom>
        <a:solidFill>
          <a:schemeClr val="accent5">
            <a:lumMod val="60000"/>
            <a:lum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b="1" kern="1200" dirty="0" smtClean="0">
              <a:solidFill>
                <a:schemeClr val="bg2">
                  <a:lumMod val="10000"/>
                </a:schemeClr>
              </a:solidFill>
            </a:rPr>
            <a:t>4.Administração de epinefrina e| ou expansor de volume</a:t>
          </a:r>
          <a:endParaRPr lang="pt-BR" sz="1400" b="1" kern="1200" dirty="0">
            <a:solidFill>
              <a:schemeClr val="bg2">
                <a:lumMod val="10000"/>
              </a:schemeClr>
            </a:solidFill>
          </a:endParaRPr>
        </a:p>
      </dsp:txBody>
      <dsp:txXfrm>
        <a:off x="5910298" y="1398962"/>
        <a:ext cx="1527020" cy="1584209"/>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5347FD-B434-499F-8BF4-2F51852237A8}" type="datetimeFigureOut">
              <a:rPr lang="pt-BR" smtClean="0"/>
              <a:t>26/09/2018</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0B1BB1-AF5F-48D5-8148-0DB6DF1C63B8}" type="slidenum">
              <a:rPr lang="pt-BR" smtClean="0"/>
              <a:t>‹nº›</a:t>
            </a:fld>
            <a:endParaRPr lang="pt-BR"/>
          </a:p>
        </p:txBody>
      </p:sp>
    </p:spTree>
    <p:extLst>
      <p:ext uri="{BB962C8B-B14F-4D97-AF65-F5344CB8AC3E}">
        <p14:creationId xmlns:p14="http://schemas.microsoft.com/office/powerpoint/2010/main" val="4291007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060B1BB1-AF5F-48D5-8148-0DB6DF1C63B8}" type="slidenum">
              <a:rPr lang="pt-BR" smtClean="0"/>
              <a:t>1</a:t>
            </a:fld>
            <a:endParaRPr lang="pt-BR"/>
          </a:p>
        </p:txBody>
      </p:sp>
    </p:spTree>
    <p:extLst>
      <p:ext uri="{BB962C8B-B14F-4D97-AF65-F5344CB8AC3E}">
        <p14:creationId xmlns:p14="http://schemas.microsoft.com/office/powerpoint/2010/main" val="620471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*Bebê com muito baixo</a:t>
            </a:r>
            <a:r>
              <a:rPr lang="pt-BR" baseline="0" dirty="0" smtClean="0"/>
              <a:t> peso:</a:t>
            </a:r>
          </a:p>
          <a:p>
            <a:r>
              <a:rPr lang="pt-BR" baseline="0" dirty="0" smtClean="0"/>
              <a:t>* Deve ser confirmada a boa colocação da cânula, fazendo a ausculta e observando o  CO2 exalado por meio do capnógrafo.</a:t>
            </a:r>
            <a:endParaRPr lang="pt-BR" dirty="0"/>
          </a:p>
        </p:txBody>
      </p:sp>
      <p:sp>
        <p:nvSpPr>
          <p:cNvPr id="4" name="Espaço Reservado para Número de Slide 3"/>
          <p:cNvSpPr>
            <a:spLocks noGrp="1"/>
          </p:cNvSpPr>
          <p:nvPr>
            <p:ph type="sldNum" sz="quarter" idx="10"/>
          </p:nvPr>
        </p:nvSpPr>
        <p:spPr/>
        <p:txBody>
          <a:bodyPr/>
          <a:lstStyle/>
          <a:p>
            <a:fld id="{060B1BB1-AF5F-48D5-8148-0DB6DF1C63B8}" type="slidenum">
              <a:rPr lang="pt-BR" smtClean="0"/>
              <a:t>17</a:t>
            </a:fld>
            <a:endParaRPr lang="pt-BR"/>
          </a:p>
        </p:txBody>
      </p:sp>
    </p:spTree>
    <p:extLst>
      <p:ext uri="{BB962C8B-B14F-4D97-AF65-F5344CB8AC3E}">
        <p14:creationId xmlns:p14="http://schemas.microsoft.com/office/powerpoint/2010/main" val="2720684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060B1BB1-AF5F-48D5-8148-0DB6DF1C63B8}" type="slidenum">
              <a:rPr lang="pt-BR" smtClean="0"/>
              <a:t>18</a:t>
            </a:fld>
            <a:endParaRPr lang="pt-BR"/>
          </a:p>
        </p:txBody>
      </p:sp>
    </p:spTree>
    <p:extLst>
      <p:ext uri="{BB962C8B-B14F-4D97-AF65-F5344CB8AC3E}">
        <p14:creationId xmlns:p14="http://schemas.microsoft.com/office/powerpoint/2010/main" val="90451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*IMPORTANTE:</a:t>
            </a:r>
            <a:r>
              <a:rPr lang="pt-BR" baseline="0" dirty="0" smtClean="0"/>
              <a:t> Deixar o tórax </a:t>
            </a:r>
            <a:r>
              <a:rPr lang="pt-BR" baseline="0" dirty="0" err="1" smtClean="0"/>
              <a:t>reexpandir</a:t>
            </a:r>
            <a:endParaRPr lang="pt-BR" baseline="0" dirty="0" smtClean="0"/>
          </a:p>
          <a:p>
            <a:endParaRPr lang="pt-BR" dirty="0"/>
          </a:p>
        </p:txBody>
      </p:sp>
      <p:sp>
        <p:nvSpPr>
          <p:cNvPr id="4" name="Espaço Reservado para Número de Slide 3"/>
          <p:cNvSpPr>
            <a:spLocks noGrp="1"/>
          </p:cNvSpPr>
          <p:nvPr>
            <p:ph type="sldNum" sz="quarter" idx="10"/>
          </p:nvPr>
        </p:nvSpPr>
        <p:spPr/>
        <p:txBody>
          <a:bodyPr/>
          <a:lstStyle/>
          <a:p>
            <a:fld id="{060B1BB1-AF5F-48D5-8148-0DB6DF1C63B8}" type="slidenum">
              <a:rPr lang="pt-BR" smtClean="0"/>
              <a:t>19</a:t>
            </a:fld>
            <a:endParaRPr lang="pt-BR"/>
          </a:p>
        </p:txBody>
      </p:sp>
    </p:spTree>
    <p:extLst>
      <p:ext uri="{BB962C8B-B14F-4D97-AF65-F5344CB8AC3E}">
        <p14:creationId xmlns:p14="http://schemas.microsoft.com/office/powerpoint/2010/main" val="4069221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71450" indent="-171450">
              <a:buFont typeface="Arial" charset="0"/>
              <a:buChar char="•"/>
            </a:pPr>
            <a:r>
              <a:rPr lang="pt-BR" dirty="0" smtClean="0"/>
              <a:t>As ventilações devem ser retiradas</a:t>
            </a:r>
            <a:r>
              <a:rPr lang="pt-BR" baseline="0" dirty="0" smtClean="0"/>
              <a:t> gradativamente, deixando o paciente com o suporte de O2 por cateter nasal.</a:t>
            </a:r>
          </a:p>
          <a:p>
            <a:pPr marL="171450" indent="-171450">
              <a:buFont typeface="Arial" charset="0"/>
              <a:buChar char="•"/>
            </a:pPr>
            <a:r>
              <a:rPr lang="pt-BR" baseline="0" dirty="0" smtClean="0"/>
              <a:t>Os procedimentos devem ser retirados sempre observando a vitalidade do bebê</a:t>
            </a:r>
            <a:endParaRPr lang="pt-BR" dirty="0"/>
          </a:p>
        </p:txBody>
      </p:sp>
      <p:sp>
        <p:nvSpPr>
          <p:cNvPr id="4" name="Espaço Reservado para Número de Slide 3"/>
          <p:cNvSpPr>
            <a:spLocks noGrp="1"/>
          </p:cNvSpPr>
          <p:nvPr>
            <p:ph type="sldNum" sz="quarter" idx="10"/>
          </p:nvPr>
        </p:nvSpPr>
        <p:spPr/>
        <p:txBody>
          <a:bodyPr/>
          <a:lstStyle/>
          <a:p>
            <a:fld id="{060B1BB1-AF5F-48D5-8148-0DB6DF1C63B8}" type="slidenum">
              <a:rPr lang="pt-BR" smtClean="0"/>
              <a:t>20</a:t>
            </a:fld>
            <a:endParaRPr lang="pt-BR"/>
          </a:p>
        </p:txBody>
      </p:sp>
    </p:spTree>
    <p:extLst>
      <p:ext uri="{BB962C8B-B14F-4D97-AF65-F5344CB8AC3E}">
        <p14:creationId xmlns:p14="http://schemas.microsoft.com/office/powerpoint/2010/main" val="1995254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*Quando</a:t>
            </a:r>
            <a:r>
              <a:rPr lang="pt-BR" baseline="0" dirty="0" smtClean="0"/>
              <a:t> for administrar a epinefrina endovenosa,</a:t>
            </a:r>
            <a:r>
              <a:rPr lang="pt-BR" dirty="0" smtClean="0"/>
              <a:t> deve sempre diluí-la em 1:10.000 (0,01mg/ml).</a:t>
            </a:r>
            <a:endParaRPr lang="pt-BR" dirty="0"/>
          </a:p>
        </p:txBody>
      </p:sp>
      <p:sp>
        <p:nvSpPr>
          <p:cNvPr id="4" name="Espaço Reservado para Número de Slide 3"/>
          <p:cNvSpPr>
            <a:spLocks noGrp="1"/>
          </p:cNvSpPr>
          <p:nvPr>
            <p:ph type="sldNum" sz="quarter" idx="10"/>
          </p:nvPr>
        </p:nvSpPr>
        <p:spPr/>
        <p:txBody>
          <a:bodyPr/>
          <a:lstStyle/>
          <a:p>
            <a:fld id="{060B1BB1-AF5F-48D5-8148-0DB6DF1C63B8}" type="slidenum">
              <a:rPr lang="pt-BR" smtClean="0"/>
              <a:t>21</a:t>
            </a:fld>
            <a:endParaRPr lang="pt-BR"/>
          </a:p>
        </p:txBody>
      </p:sp>
    </p:spTree>
    <p:extLst>
      <p:ext uri="{BB962C8B-B14F-4D97-AF65-F5344CB8AC3E}">
        <p14:creationId xmlns:p14="http://schemas.microsoft.com/office/powerpoint/2010/main" val="424563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*Bebê</a:t>
            </a:r>
            <a:r>
              <a:rPr lang="pt-BR" baseline="0" dirty="0" smtClean="0"/>
              <a:t> com baixa vitalidade: FC &lt; 100bpm e/ou respiração irregular e/ou tônus muscular flácido.</a:t>
            </a:r>
          </a:p>
          <a:p>
            <a:r>
              <a:rPr lang="pt-BR" baseline="0" dirty="0" smtClean="0"/>
              <a:t>*</a:t>
            </a:r>
            <a:r>
              <a:rPr lang="pt-BR" sz="1200" b="0" i="0" u="none" strike="noStrike" kern="1200" baseline="0" dirty="0" smtClean="0">
                <a:solidFill>
                  <a:schemeClr val="tx1"/>
                </a:solidFill>
                <a:latin typeface="+mn-lt"/>
                <a:ea typeface="+mn-ea"/>
                <a:cs typeface="+mn-cs"/>
              </a:rPr>
              <a:t>As antigas recomendações </a:t>
            </a:r>
            <a:r>
              <a:rPr lang="en-US" sz="1200" b="0" i="0" u="none" strike="noStrike" kern="1200" baseline="0" dirty="0" smtClean="0">
                <a:solidFill>
                  <a:schemeClr val="tx1"/>
                </a:solidFill>
                <a:latin typeface="+mn-lt"/>
                <a:ea typeface="+mn-ea"/>
                <a:cs typeface="+mn-cs"/>
              </a:rPr>
              <a:t>de 2010 do AHA (</a:t>
            </a:r>
            <a:r>
              <a:rPr lang="en-US" sz="1200" b="0" i="1" u="none" strike="noStrike" kern="1200" baseline="0" dirty="0" smtClean="0">
                <a:solidFill>
                  <a:schemeClr val="tx1"/>
                </a:solidFill>
                <a:latin typeface="+mn-lt"/>
                <a:ea typeface="+mn-ea"/>
                <a:cs typeface="+mn-cs"/>
              </a:rPr>
              <a:t>American Heart Association</a:t>
            </a:r>
            <a:r>
              <a:rPr lang="en-US" sz="1200" b="0" i="0" u="none" strike="noStrike" kern="1200" baseline="0" dirty="0" smtClean="0">
                <a:solidFill>
                  <a:schemeClr val="tx1"/>
                </a:solidFill>
                <a:latin typeface="+mn-lt"/>
                <a:ea typeface="+mn-ea"/>
                <a:cs typeface="+mn-cs"/>
              </a:rPr>
              <a:t>) </a:t>
            </a:r>
            <a:r>
              <a:rPr lang="pt-BR" sz="1200" b="0" i="0" u="none" strike="noStrike" kern="1200" baseline="0" dirty="0" smtClean="0">
                <a:solidFill>
                  <a:schemeClr val="tx1"/>
                </a:solidFill>
                <a:latin typeface="+mn-lt"/>
                <a:ea typeface="+mn-ea"/>
                <a:cs typeface="+mn-cs"/>
              </a:rPr>
              <a:t>e SBP (Sociedade Brasileira de Pediatria) orientavam que os neonatos banhados em mecônio que nascessem instáveis (hipotônicos, bradicárdicos ou apneicos) tivessem a traqueia aspirada através de cânula traqueal. Entretanto, as novas recomendações de 2015 do AHA e da SBP 2016 trazem novas orientações, que privilegiam a ventilação e oxigenação destes neonatos ao invés da aspiração.</a:t>
            </a:r>
            <a:endParaRPr lang="pt-BR" dirty="0"/>
          </a:p>
        </p:txBody>
      </p:sp>
      <p:sp>
        <p:nvSpPr>
          <p:cNvPr id="4" name="Espaço Reservado para Número de Slide 3"/>
          <p:cNvSpPr>
            <a:spLocks noGrp="1"/>
          </p:cNvSpPr>
          <p:nvPr>
            <p:ph type="sldNum" sz="quarter" idx="10"/>
          </p:nvPr>
        </p:nvSpPr>
        <p:spPr/>
        <p:txBody>
          <a:bodyPr/>
          <a:lstStyle/>
          <a:p>
            <a:fld id="{060B1BB1-AF5F-48D5-8148-0DB6DF1C63B8}" type="slidenum">
              <a:rPr lang="pt-BR" smtClean="0"/>
              <a:t>22</a:t>
            </a:fld>
            <a:endParaRPr lang="pt-BR"/>
          </a:p>
        </p:txBody>
      </p:sp>
    </p:spTree>
    <p:extLst>
      <p:ext uri="{BB962C8B-B14F-4D97-AF65-F5344CB8AC3E}">
        <p14:creationId xmlns:p14="http://schemas.microsoft.com/office/powerpoint/2010/main" val="3641415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060B1BB1-AF5F-48D5-8148-0DB6DF1C63B8}" type="slidenum">
              <a:rPr lang="pt-BR" smtClean="0"/>
              <a:t>24</a:t>
            </a:fld>
            <a:endParaRPr lang="pt-BR"/>
          </a:p>
        </p:txBody>
      </p:sp>
    </p:spTree>
    <p:extLst>
      <p:ext uri="{BB962C8B-B14F-4D97-AF65-F5344CB8AC3E}">
        <p14:creationId xmlns:p14="http://schemas.microsoft.com/office/powerpoint/2010/main" val="4203567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1" dirty="0" smtClean="0"/>
              <a:t>Gestação a termo</a:t>
            </a:r>
            <a:r>
              <a:rPr lang="pt-BR" b="0" dirty="0" smtClean="0"/>
              <a:t>:</a:t>
            </a:r>
            <a:r>
              <a:rPr lang="pt-BR" b="0" baseline="0" dirty="0" smtClean="0"/>
              <a:t> 38-41 semanas</a:t>
            </a:r>
            <a:endParaRPr lang="pt-BR" b="1" dirty="0" smtClean="0"/>
          </a:p>
          <a:p>
            <a:r>
              <a:rPr lang="pt-BR" b="1" dirty="0" smtClean="0"/>
              <a:t>ATENÇÃO:</a:t>
            </a:r>
            <a:r>
              <a:rPr lang="pt-BR" b="1" baseline="0" dirty="0" smtClean="0"/>
              <a:t> </a:t>
            </a:r>
            <a:r>
              <a:rPr lang="pt-BR" b="0" baseline="0" dirty="0" smtClean="0"/>
              <a:t>A cor da pele não é parâmetro indicativo para iniciar as manobras de reanimação.</a:t>
            </a:r>
            <a:endParaRPr lang="pt-BR" b="0" dirty="0"/>
          </a:p>
        </p:txBody>
      </p:sp>
      <p:sp>
        <p:nvSpPr>
          <p:cNvPr id="4" name="Espaço Reservado para Número de Slide 3"/>
          <p:cNvSpPr>
            <a:spLocks noGrp="1"/>
          </p:cNvSpPr>
          <p:nvPr>
            <p:ph type="sldNum" sz="quarter" idx="10"/>
          </p:nvPr>
        </p:nvSpPr>
        <p:spPr/>
        <p:txBody>
          <a:bodyPr/>
          <a:lstStyle/>
          <a:p>
            <a:fld id="{060B1BB1-AF5F-48D5-8148-0DB6DF1C63B8}" type="slidenum">
              <a:rPr lang="pt-BR" smtClean="0"/>
              <a:t>6</a:t>
            </a:fld>
            <a:endParaRPr lang="pt-BR"/>
          </a:p>
        </p:txBody>
      </p:sp>
    </p:spTree>
    <p:extLst>
      <p:ext uri="{BB962C8B-B14F-4D97-AF65-F5344CB8AC3E}">
        <p14:creationId xmlns:p14="http://schemas.microsoft.com/office/powerpoint/2010/main" val="739830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1" dirty="0" smtClean="0"/>
              <a:t>Porque camplear tardiamente</a:t>
            </a:r>
            <a:r>
              <a:rPr lang="pt-BR" dirty="0" smtClean="0"/>
              <a:t>:</a:t>
            </a:r>
            <a:r>
              <a:rPr lang="pt-BR" baseline="0" dirty="0" smtClean="0"/>
              <a:t> O campleamento tardio aumentam os níveis de sangue no corpo, bem como as reservas de ferro no organismo, o que é de grande importância para evitar anemia </a:t>
            </a:r>
            <a:r>
              <a:rPr lang="pt-BR" baseline="0" dirty="0" err="1" smtClean="0"/>
              <a:t>ferropriva</a:t>
            </a:r>
            <a:r>
              <a:rPr lang="pt-BR" baseline="0" dirty="0" smtClean="0"/>
              <a:t> infantil.</a:t>
            </a:r>
            <a:endParaRPr lang="pt-BR" dirty="0"/>
          </a:p>
        </p:txBody>
      </p:sp>
      <p:sp>
        <p:nvSpPr>
          <p:cNvPr id="4" name="Espaço Reservado para Número de Slide 3"/>
          <p:cNvSpPr>
            <a:spLocks noGrp="1"/>
          </p:cNvSpPr>
          <p:nvPr>
            <p:ph type="sldNum" sz="quarter" idx="10"/>
          </p:nvPr>
        </p:nvSpPr>
        <p:spPr/>
        <p:txBody>
          <a:bodyPr/>
          <a:lstStyle/>
          <a:p>
            <a:fld id="{060B1BB1-AF5F-48D5-8148-0DB6DF1C63B8}" type="slidenum">
              <a:rPr lang="pt-BR" smtClean="0"/>
              <a:t>7</a:t>
            </a:fld>
            <a:endParaRPr lang="pt-BR"/>
          </a:p>
        </p:txBody>
      </p:sp>
    </p:spTree>
    <p:extLst>
      <p:ext uri="{BB962C8B-B14F-4D97-AF65-F5344CB8AC3E}">
        <p14:creationId xmlns:p14="http://schemas.microsoft.com/office/powerpoint/2010/main" val="1983175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71450" indent="-171450">
              <a:buFont typeface="Arial" charset="0"/>
              <a:buChar char="•"/>
            </a:pPr>
            <a:r>
              <a:rPr lang="pt-BR" dirty="0" smtClean="0"/>
              <a:t>Os passos iniciais devem ser realizados em no máximo</a:t>
            </a:r>
            <a:r>
              <a:rPr lang="pt-BR" baseline="0" dirty="0" smtClean="0"/>
              <a:t> 30 segundos</a:t>
            </a:r>
          </a:p>
          <a:p>
            <a:pPr marL="171450" indent="-171450">
              <a:buFont typeface="Arial" charset="0"/>
              <a:buChar char="•"/>
            </a:pPr>
            <a:r>
              <a:rPr lang="pt-BR" baseline="0" dirty="0" smtClean="0"/>
              <a:t>IMPORTANTE: monitorização da temperatura do bebê</a:t>
            </a:r>
          </a:p>
          <a:p>
            <a:pPr marL="171450" indent="-171450">
              <a:buFont typeface="Arial" charset="0"/>
              <a:buChar char="•"/>
            </a:pPr>
            <a:r>
              <a:rPr lang="pt-BR" baseline="0" dirty="0" smtClean="0"/>
              <a:t>Ao término da realização dos passos iniciais (em 30 segundos) devem ser realizados a observação da frequência respiratória ( presente, ausente ou irregular) bem como a frequência cardíaca.</a:t>
            </a:r>
            <a:endParaRPr lang="pt-BR" dirty="0"/>
          </a:p>
        </p:txBody>
      </p:sp>
      <p:sp>
        <p:nvSpPr>
          <p:cNvPr id="4" name="Espaço Reservado para Número de Slide 3"/>
          <p:cNvSpPr>
            <a:spLocks noGrp="1"/>
          </p:cNvSpPr>
          <p:nvPr>
            <p:ph type="sldNum" sz="quarter" idx="10"/>
          </p:nvPr>
        </p:nvSpPr>
        <p:spPr/>
        <p:txBody>
          <a:bodyPr/>
          <a:lstStyle/>
          <a:p>
            <a:fld id="{060B1BB1-AF5F-48D5-8148-0DB6DF1C63B8}" type="slidenum">
              <a:rPr lang="pt-BR" smtClean="0"/>
              <a:t>10</a:t>
            </a:fld>
            <a:endParaRPr lang="pt-BR"/>
          </a:p>
        </p:txBody>
      </p:sp>
    </p:spTree>
    <p:extLst>
      <p:ext uri="{BB962C8B-B14F-4D97-AF65-F5344CB8AC3E}">
        <p14:creationId xmlns:p14="http://schemas.microsoft.com/office/powerpoint/2010/main" val="2795679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t>
            </a:r>
            <a:r>
              <a:rPr lang="pt-BR" baseline="0" dirty="0" smtClean="0"/>
              <a:t>Os bebês com menos de 1500g devem ser colocados dentro de saco plástico transparente de polietileno, bem como colocado touca. Além disso, concomitante as medidas de aquecimento do recém-nascido, deve haver a monitorização pelo oxímetro de pulso. </a:t>
            </a:r>
            <a:endParaRPr lang="pt-BR" dirty="0"/>
          </a:p>
        </p:txBody>
      </p:sp>
      <p:sp>
        <p:nvSpPr>
          <p:cNvPr id="4" name="Espaço Reservado para Número de Slide 3"/>
          <p:cNvSpPr>
            <a:spLocks noGrp="1"/>
          </p:cNvSpPr>
          <p:nvPr>
            <p:ph type="sldNum" sz="quarter" idx="10"/>
          </p:nvPr>
        </p:nvSpPr>
        <p:spPr/>
        <p:txBody>
          <a:bodyPr/>
          <a:lstStyle/>
          <a:p>
            <a:fld id="{060B1BB1-AF5F-48D5-8148-0DB6DF1C63B8}" type="slidenum">
              <a:rPr lang="pt-BR" smtClean="0"/>
              <a:t>11</a:t>
            </a:fld>
            <a:endParaRPr lang="pt-BR"/>
          </a:p>
        </p:txBody>
      </p:sp>
    </p:spTree>
    <p:extLst>
      <p:ext uri="{BB962C8B-B14F-4D97-AF65-F5344CB8AC3E}">
        <p14:creationId xmlns:p14="http://schemas.microsoft.com/office/powerpoint/2010/main" val="1934544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*Estudos</a:t>
            </a:r>
            <a:r>
              <a:rPr lang="pt-BR" baseline="0" dirty="0" smtClean="0"/>
              <a:t> indicam que a ausculta, a palpação do cordão umbilical e a detecção de pulso no oxímetro, podem subestimar a frequência cardíaca, podendo levar a condutas desnecessárias.</a:t>
            </a:r>
          </a:p>
          <a:p>
            <a:r>
              <a:rPr lang="pt-BR" baseline="0" dirty="0" smtClean="0"/>
              <a:t>*Pode-se auscultar o precórdio por 6 segundos e multiplicar o valor por 10 , resultando no número de batimentos por minuto.</a:t>
            </a:r>
            <a:endParaRPr lang="pt-BR" dirty="0"/>
          </a:p>
        </p:txBody>
      </p:sp>
      <p:sp>
        <p:nvSpPr>
          <p:cNvPr id="4" name="Espaço Reservado para Número de Slide 3"/>
          <p:cNvSpPr>
            <a:spLocks noGrp="1"/>
          </p:cNvSpPr>
          <p:nvPr>
            <p:ph type="sldNum" sz="quarter" idx="10"/>
          </p:nvPr>
        </p:nvSpPr>
        <p:spPr/>
        <p:txBody>
          <a:bodyPr/>
          <a:lstStyle/>
          <a:p>
            <a:fld id="{060B1BB1-AF5F-48D5-8148-0DB6DF1C63B8}" type="slidenum">
              <a:rPr lang="pt-BR" smtClean="0"/>
              <a:t>12</a:t>
            </a:fld>
            <a:endParaRPr lang="pt-BR"/>
          </a:p>
        </p:txBody>
      </p:sp>
    </p:spTree>
    <p:extLst>
      <p:ext uri="{BB962C8B-B14F-4D97-AF65-F5344CB8AC3E}">
        <p14:creationId xmlns:p14="http://schemas.microsoft.com/office/powerpoint/2010/main" val="4187233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*Recém</a:t>
            </a:r>
            <a:r>
              <a:rPr lang="pt-BR" baseline="0" dirty="0" smtClean="0"/>
              <a:t> nascidos com mais de 34 semanas devem receber oxigênio a 21% e com menos de 34 semanas, oxigênio a 40%.</a:t>
            </a:r>
          </a:p>
          <a:p>
            <a:r>
              <a:rPr lang="pt-BR" baseline="0" dirty="0" smtClean="0"/>
              <a:t>* A avaliação + Passos iniciais + reavaliação devem ser feitas em no máximo 60 segundos (O minuto de ouro).</a:t>
            </a:r>
            <a:endParaRPr lang="pt-BR" dirty="0"/>
          </a:p>
        </p:txBody>
      </p:sp>
      <p:sp>
        <p:nvSpPr>
          <p:cNvPr id="4" name="Espaço Reservado para Número de Slide 3"/>
          <p:cNvSpPr>
            <a:spLocks noGrp="1"/>
          </p:cNvSpPr>
          <p:nvPr>
            <p:ph type="sldNum" sz="quarter" idx="10"/>
          </p:nvPr>
        </p:nvSpPr>
        <p:spPr/>
        <p:txBody>
          <a:bodyPr/>
          <a:lstStyle/>
          <a:p>
            <a:fld id="{060B1BB1-AF5F-48D5-8148-0DB6DF1C63B8}" type="slidenum">
              <a:rPr lang="pt-BR" smtClean="0"/>
              <a:t>13</a:t>
            </a:fld>
            <a:endParaRPr lang="pt-BR"/>
          </a:p>
        </p:txBody>
      </p:sp>
    </p:spTree>
    <p:extLst>
      <p:ext uri="{BB962C8B-B14F-4D97-AF65-F5344CB8AC3E}">
        <p14:creationId xmlns:p14="http://schemas.microsoft.com/office/powerpoint/2010/main" val="531124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71450" indent="-171450">
              <a:buFont typeface="Arial" charset="0"/>
              <a:buChar char="•"/>
            </a:pPr>
            <a:r>
              <a:rPr lang="pt-BR" dirty="0" smtClean="0"/>
              <a:t>O baby puff é um equipamento muito eficiente</a:t>
            </a:r>
            <a:r>
              <a:rPr lang="pt-BR" baseline="0" dirty="0" smtClean="0"/>
              <a:t> pois permite regular a inspiração, expiração, e quantidade de oxigênio que o recém-nascido irá receber. No caso de tendo esse aparelho, deve-se iniciar a uma pressão inspiratória de 20mmg H2O e pressão expiratória de 5mmg de H2O.</a:t>
            </a:r>
          </a:p>
          <a:p>
            <a:pPr marL="171450" indent="-171450">
              <a:buFont typeface="Arial" charset="0"/>
              <a:buChar char="•"/>
            </a:pPr>
            <a:r>
              <a:rPr lang="pt-BR" baseline="0" dirty="0" smtClean="0"/>
              <a:t>A mistura de ar mais O2 a 40% pode ser obtido com um misturador de gases ( blender), porém, na ausência do blender, pode-se administrar o O2 a 100%.</a:t>
            </a:r>
          </a:p>
          <a:p>
            <a:pPr marL="171450" indent="-171450">
              <a:buFont typeface="Arial" charset="0"/>
              <a:buChar char="•"/>
            </a:pPr>
            <a:r>
              <a:rPr lang="pt-BR" baseline="0" dirty="0" smtClean="0"/>
              <a:t>O oxímetro de pulso deve ser posicionado no pulso radial em bebes com mais de 34 semanas e no pulso ou </a:t>
            </a:r>
            <a:r>
              <a:rPr lang="pt-BR" baseline="0" dirty="0" err="1" smtClean="0"/>
              <a:t>palama</a:t>
            </a:r>
            <a:r>
              <a:rPr lang="pt-BR" baseline="0" dirty="0" smtClean="0"/>
              <a:t> da mão em bebes com menos de 34 semanas.</a:t>
            </a:r>
            <a:endParaRPr lang="pt-BR" dirty="0"/>
          </a:p>
        </p:txBody>
      </p:sp>
      <p:sp>
        <p:nvSpPr>
          <p:cNvPr id="4" name="Espaço Reservado para Número de Slide 3"/>
          <p:cNvSpPr>
            <a:spLocks noGrp="1"/>
          </p:cNvSpPr>
          <p:nvPr>
            <p:ph type="sldNum" sz="quarter" idx="10"/>
          </p:nvPr>
        </p:nvSpPr>
        <p:spPr/>
        <p:txBody>
          <a:bodyPr/>
          <a:lstStyle/>
          <a:p>
            <a:fld id="{060B1BB1-AF5F-48D5-8148-0DB6DF1C63B8}" type="slidenum">
              <a:rPr lang="pt-BR" smtClean="0"/>
              <a:t>14</a:t>
            </a:fld>
            <a:endParaRPr lang="pt-BR"/>
          </a:p>
        </p:txBody>
      </p:sp>
    </p:spTree>
    <p:extLst>
      <p:ext uri="{BB962C8B-B14F-4D97-AF65-F5344CB8AC3E}">
        <p14:creationId xmlns:p14="http://schemas.microsoft.com/office/powerpoint/2010/main" val="302481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060B1BB1-AF5F-48D5-8148-0DB6DF1C63B8}" type="slidenum">
              <a:rPr lang="pt-BR" smtClean="0"/>
              <a:t>16</a:t>
            </a:fld>
            <a:endParaRPr lang="pt-BR"/>
          </a:p>
        </p:txBody>
      </p:sp>
    </p:spTree>
    <p:extLst>
      <p:ext uri="{BB962C8B-B14F-4D97-AF65-F5344CB8AC3E}">
        <p14:creationId xmlns:p14="http://schemas.microsoft.com/office/powerpoint/2010/main" val="1460083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AEA35EBB-AE99-445D-9F20-9D40B49EA31D}" type="datetimeFigureOut">
              <a:rPr lang="pt-BR" smtClean="0"/>
              <a:t>26/09/2018</a:t>
            </a:fld>
            <a:endParaRPr lang="pt-BR"/>
          </a:p>
        </p:txBody>
      </p:sp>
      <p:sp>
        <p:nvSpPr>
          <p:cNvPr id="5" name="Footer Placeholder 4"/>
          <p:cNvSpPr>
            <a:spLocks noGrp="1"/>
          </p:cNvSpPr>
          <p:nvPr>
            <p:ph type="ftr" sz="quarter" idx="11"/>
          </p:nvPr>
        </p:nvSpPr>
        <p:spPr/>
        <p:txBody>
          <a:bodyPr/>
          <a:lstStyle/>
          <a:p>
            <a:endParaRPr lang="pt-BR"/>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895A0C2-423B-4308-801F-AF1171650A41}" type="slidenum">
              <a:rPr lang="pt-BR" smtClean="0"/>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AEA35EBB-AE99-445D-9F20-9D40B49EA31D}" type="datetimeFigureOut">
              <a:rPr lang="pt-BR" smtClean="0"/>
              <a:t>26/09/2018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95A0C2-423B-4308-801F-AF1171650A41}"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t-BR" smtClean="0"/>
              <a:t>Clique para editar o título mestre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AEA35EBB-AE99-445D-9F20-9D40B49EA31D}" type="datetimeFigureOut">
              <a:rPr lang="pt-BR" smtClean="0"/>
              <a:t>26/09/2018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95A0C2-423B-4308-801F-AF1171650A41}"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AEA35EBB-AE99-445D-9F20-9D40B49EA31D}" type="datetimeFigureOut">
              <a:rPr lang="pt-BR" smtClean="0"/>
              <a:t>26/09/2018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95A0C2-423B-4308-801F-AF1171650A41}"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7" name="Date Placeholder 6"/>
          <p:cNvSpPr>
            <a:spLocks noGrp="1"/>
          </p:cNvSpPr>
          <p:nvPr>
            <p:ph type="dt" sz="half" idx="10"/>
          </p:nvPr>
        </p:nvSpPr>
        <p:spPr/>
        <p:txBody>
          <a:bodyPr/>
          <a:lstStyle/>
          <a:p>
            <a:fld id="{AEA35EBB-AE99-445D-9F20-9D40B49EA31D}" type="datetimeFigureOut">
              <a:rPr lang="pt-BR" smtClean="0"/>
              <a:t>26/09/2018</a:t>
            </a:fld>
            <a:endParaRPr lang="pt-BR"/>
          </a:p>
        </p:txBody>
      </p:sp>
      <p:sp>
        <p:nvSpPr>
          <p:cNvPr id="8" name="Slide Number Placeholder 7"/>
          <p:cNvSpPr>
            <a:spLocks noGrp="1"/>
          </p:cNvSpPr>
          <p:nvPr>
            <p:ph type="sldNum" sz="quarter" idx="11"/>
          </p:nvPr>
        </p:nvSpPr>
        <p:spPr/>
        <p:txBody>
          <a:bodyPr/>
          <a:lstStyle/>
          <a:p>
            <a:fld id="{C895A0C2-423B-4308-801F-AF1171650A41}" type="slidenum">
              <a:rPr lang="pt-BR" smtClean="0"/>
              <a:t>‹nº›</a:t>
            </a:fld>
            <a:endParaRPr lang="pt-BR"/>
          </a:p>
        </p:txBody>
      </p:sp>
      <p:sp>
        <p:nvSpPr>
          <p:cNvPr id="9" name="Footer Placeholder 8"/>
          <p:cNvSpPr>
            <a:spLocks noGrp="1"/>
          </p:cNvSpPr>
          <p:nvPr>
            <p:ph type="ftr" sz="quarter" idx="12"/>
          </p:nvPr>
        </p:nvSpPr>
        <p:spPr/>
        <p:txBody>
          <a:bodyPr/>
          <a:lstStyle/>
          <a:p>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AEA35EBB-AE99-445D-9F20-9D40B49EA31D}" type="datetimeFigureOut">
              <a:rPr lang="pt-BR" smtClean="0"/>
              <a:t>26/09/2018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95A0C2-423B-4308-801F-AF1171650A41}"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pt-BR" smtClean="0"/>
              <a:t>Clique para editar o texto mestre</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AEA35EBB-AE99-445D-9F20-9D40B49EA31D}" type="datetimeFigureOut">
              <a:rPr lang="pt-BR" smtClean="0"/>
              <a:t>26/09/2018</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895A0C2-423B-4308-801F-AF1171650A41}"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Date Placeholder 2"/>
          <p:cNvSpPr>
            <a:spLocks noGrp="1"/>
          </p:cNvSpPr>
          <p:nvPr>
            <p:ph type="dt" sz="half" idx="10"/>
          </p:nvPr>
        </p:nvSpPr>
        <p:spPr/>
        <p:txBody>
          <a:bodyPr/>
          <a:lstStyle/>
          <a:p>
            <a:fld id="{AEA35EBB-AE99-445D-9F20-9D40B49EA31D}" type="datetimeFigureOut">
              <a:rPr lang="pt-BR" smtClean="0"/>
              <a:t>26/09/2018</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895A0C2-423B-4308-801F-AF1171650A41}"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A35EBB-AE99-445D-9F20-9D40B49EA31D}" type="datetimeFigureOut">
              <a:rPr lang="pt-BR" smtClean="0"/>
              <a:t>26/09/2018</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895A0C2-423B-4308-801F-AF1171650A41}"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AEA35EBB-AE99-445D-9F20-9D40B49EA31D}" type="datetimeFigureOut">
              <a:rPr lang="pt-BR" smtClean="0"/>
              <a:t>26/09/2018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95A0C2-423B-4308-801F-AF1171650A41}" type="slidenum">
              <a:rPr lang="pt-BR" smtClean="0"/>
              <a:t>‹nº›</a:t>
            </a:fld>
            <a:endParaRPr lang="pt-BR"/>
          </a:p>
        </p:txBody>
      </p:sp>
      <p:sp>
        <p:nvSpPr>
          <p:cNvPr id="8" name="Title 7"/>
          <p:cNvSpPr>
            <a:spLocks noGrp="1"/>
          </p:cNvSpPr>
          <p:nvPr>
            <p:ph type="title"/>
          </p:nvPr>
        </p:nvSpPr>
        <p:spPr/>
        <p:txBody>
          <a:bodyPr/>
          <a:lstStyle/>
          <a:p>
            <a:r>
              <a:rPr lang="pt-BR" smtClean="0"/>
              <a:t>Clique para editar o título mestre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AEA35EBB-AE99-445D-9F20-9D40B49EA31D}" type="datetimeFigureOut">
              <a:rPr lang="pt-BR" smtClean="0"/>
              <a:t>26/09/2018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C895A0C2-423B-4308-801F-AF1171650A41}" type="slidenum">
              <a:rPr lang="pt-BR" smtClean="0"/>
              <a:t>‹nº›</a:t>
            </a:fld>
            <a:endParaRPr lang="pt-B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pt-BR" smtClean="0"/>
              <a:t>Clique para editar o título mestre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AEA35EBB-AE99-445D-9F20-9D40B49EA31D}" type="datetimeFigureOut">
              <a:rPr lang="pt-BR" smtClean="0"/>
              <a:t>26/09/2018</a:t>
            </a:fld>
            <a:endParaRPr lang="pt-BR"/>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pt-BR"/>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C895A0C2-423B-4308-801F-AF1171650A41}" type="slidenum">
              <a:rPr lang="pt-BR" smtClean="0"/>
              <a:t>‹nº›</a:t>
            </a:fld>
            <a:endParaRPr lang="pt-BR"/>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0.gif"/></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4941168"/>
            <a:ext cx="1728192" cy="1721279"/>
          </a:xfrm>
          <a:prstGeom prst="rect">
            <a:avLst/>
          </a:prstGeom>
        </p:spPr>
      </p:pic>
      <p:sp>
        <p:nvSpPr>
          <p:cNvPr id="2" name="Título 1"/>
          <p:cNvSpPr>
            <a:spLocks noGrp="1"/>
          </p:cNvSpPr>
          <p:nvPr>
            <p:ph type="ctrTitle"/>
          </p:nvPr>
        </p:nvSpPr>
        <p:spPr/>
        <p:txBody>
          <a:bodyPr/>
          <a:lstStyle/>
          <a:p>
            <a:pPr algn="ctr"/>
            <a:r>
              <a:rPr lang="pt-BR" sz="7200" dirty="0" smtClean="0">
                <a:solidFill>
                  <a:schemeClr val="bg2">
                    <a:lumMod val="10000"/>
                  </a:schemeClr>
                </a:solidFill>
              </a:rPr>
              <a:t/>
            </a:r>
            <a:br>
              <a:rPr lang="pt-BR" sz="7200" dirty="0" smtClean="0">
                <a:solidFill>
                  <a:schemeClr val="bg2">
                    <a:lumMod val="10000"/>
                  </a:schemeClr>
                </a:solidFill>
              </a:rPr>
            </a:br>
            <a:r>
              <a:rPr lang="pt-BR" sz="7200" dirty="0">
                <a:solidFill>
                  <a:schemeClr val="bg2">
                    <a:lumMod val="10000"/>
                  </a:schemeClr>
                </a:solidFill>
              </a:rPr>
              <a:t/>
            </a:r>
            <a:br>
              <a:rPr lang="pt-BR" sz="7200" dirty="0">
                <a:solidFill>
                  <a:schemeClr val="bg2">
                    <a:lumMod val="10000"/>
                  </a:schemeClr>
                </a:solidFill>
              </a:rPr>
            </a:br>
            <a:r>
              <a:rPr lang="pt-BR" sz="7200" dirty="0" smtClean="0">
                <a:solidFill>
                  <a:schemeClr val="bg2">
                    <a:lumMod val="10000"/>
                  </a:schemeClr>
                </a:solidFill>
              </a:rPr>
              <a:t/>
            </a:r>
            <a:br>
              <a:rPr lang="pt-BR" sz="7200" dirty="0" smtClean="0">
                <a:solidFill>
                  <a:schemeClr val="bg2">
                    <a:lumMod val="10000"/>
                  </a:schemeClr>
                </a:solidFill>
              </a:rPr>
            </a:br>
            <a:r>
              <a:rPr lang="pt-BR" sz="7200" dirty="0">
                <a:solidFill>
                  <a:schemeClr val="bg2">
                    <a:lumMod val="10000"/>
                  </a:schemeClr>
                </a:solidFill>
              </a:rPr>
              <a:t/>
            </a:r>
            <a:br>
              <a:rPr lang="pt-BR" sz="7200" dirty="0">
                <a:solidFill>
                  <a:schemeClr val="bg2">
                    <a:lumMod val="10000"/>
                  </a:schemeClr>
                </a:solidFill>
              </a:rPr>
            </a:br>
            <a:r>
              <a:rPr lang="pt-BR" sz="7200" dirty="0" smtClean="0">
                <a:solidFill>
                  <a:schemeClr val="bg2">
                    <a:lumMod val="10000"/>
                  </a:schemeClr>
                </a:solidFill>
              </a:rPr>
              <a:t>Reanimação neonatal  </a:t>
            </a:r>
            <a:endParaRPr lang="pt-BR" sz="7200" dirty="0">
              <a:solidFill>
                <a:schemeClr val="bg2">
                  <a:lumMod val="10000"/>
                </a:schemeClr>
              </a:solidFill>
            </a:endParaRPr>
          </a:p>
        </p:txBody>
      </p:sp>
      <p:sp>
        <p:nvSpPr>
          <p:cNvPr id="3" name="Subtítulo 2"/>
          <p:cNvSpPr>
            <a:spLocks noGrp="1"/>
          </p:cNvSpPr>
          <p:nvPr>
            <p:ph type="subTitle" idx="1"/>
          </p:nvPr>
        </p:nvSpPr>
        <p:spPr>
          <a:xfrm>
            <a:off x="377750" y="5733256"/>
            <a:ext cx="7668344" cy="1069202"/>
          </a:xfrm>
        </p:spPr>
        <p:txBody>
          <a:bodyPr>
            <a:normAutofit fontScale="70000" lnSpcReduction="20000"/>
          </a:bodyPr>
          <a:lstStyle/>
          <a:p>
            <a:pPr algn="ctr"/>
            <a:r>
              <a:rPr lang="pt-BR" dirty="0" smtClean="0">
                <a:solidFill>
                  <a:schemeClr val="accent6">
                    <a:lumMod val="75000"/>
                  </a:schemeClr>
                </a:solidFill>
              </a:rPr>
              <a:t>Wesla suzy praxedes</a:t>
            </a:r>
          </a:p>
          <a:p>
            <a:pPr algn="ctr"/>
            <a:r>
              <a:rPr lang="pt-BR" dirty="0" smtClean="0">
                <a:solidFill>
                  <a:schemeClr val="accent6">
                    <a:lumMod val="75000"/>
                  </a:schemeClr>
                </a:solidFill>
              </a:rPr>
              <a:t>5º semestre de medicina </a:t>
            </a:r>
            <a:r>
              <a:rPr lang="pt-BR" dirty="0" smtClean="0">
                <a:solidFill>
                  <a:schemeClr val="accent6">
                    <a:lumMod val="75000"/>
                  </a:schemeClr>
                </a:solidFill>
              </a:rPr>
              <a:t>UFC</a:t>
            </a:r>
          </a:p>
          <a:p>
            <a:pPr algn="ctr"/>
            <a:r>
              <a:rPr lang="pt-BR" dirty="0" smtClean="0">
                <a:solidFill>
                  <a:schemeClr val="accent6">
                    <a:lumMod val="75000"/>
                  </a:schemeClr>
                </a:solidFill>
              </a:rPr>
              <a:t>Membro do Programa de educação em reanimação cardiorrespiratória</a:t>
            </a:r>
            <a:endParaRPr lang="pt-BR" dirty="0">
              <a:solidFill>
                <a:schemeClr val="accent6">
                  <a:lumMod val="75000"/>
                </a:schemeClr>
              </a:solidFill>
            </a:endParaRPr>
          </a:p>
        </p:txBody>
      </p:sp>
      <p:pic>
        <p:nvPicPr>
          <p:cNvPr id="4" name="Image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64" y="260648"/>
            <a:ext cx="5715000" cy="3238500"/>
          </a:xfrm>
          <a:prstGeom prst="rect">
            <a:avLst/>
          </a:prstGeom>
        </p:spPr>
      </p:pic>
    </p:spTree>
    <p:extLst>
      <p:ext uri="{BB962C8B-B14F-4D97-AF65-F5344CB8AC3E}">
        <p14:creationId xmlns:p14="http://schemas.microsoft.com/office/powerpoint/2010/main" val="3988889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2718"/>
            <a:ext cx="7643192" cy="1371600"/>
          </a:xfrm>
        </p:spPr>
        <p:txBody>
          <a:bodyPr/>
          <a:lstStyle/>
          <a:p>
            <a:r>
              <a:rPr lang="pt-BR" dirty="0" smtClean="0">
                <a:solidFill>
                  <a:schemeClr val="tx1">
                    <a:lumMod val="75000"/>
                  </a:schemeClr>
                </a:solidFill>
              </a:rPr>
              <a:t>1. Passos iniciais:</a:t>
            </a:r>
            <a:endParaRPr lang="pt-BR" dirty="0">
              <a:solidFill>
                <a:schemeClr val="tx1">
                  <a:lumMod val="75000"/>
                </a:schemeClr>
              </a:solidFill>
            </a:endParaRPr>
          </a:p>
        </p:txBody>
      </p:sp>
      <p:sp>
        <p:nvSpPr>
          <p:cNvPr id="3" name="Espaço Reservado para Conteúdo 2"/>
          <p:cNvSpPr>
            <a:spLocks noGrp="1"/>
          </p:cNvSpPr>
          <p:nvPr>
            <p:ph idx="1"/>
          </p:nvPr>
        </p:nvSpPr>
        <p:spPr>
          <a:xfrm>
            <a:off x="457200" y="1752600"/>
            <a:ext cx="7931224" cy="4556720"/>
          </a:xfrm>
        </p:spPr>
        <p:txBody>
          <a:bodyPr>
            <a:normAutofit fontScale="25000" lnSpcReduction="20000"/>
          </a:bodyPr>
          <a:lstStyle/>
          <a:p>
            <a:r>
              <a:rPr lang="pt-BR" sz="9600" dirty="0" smtClean="0">
                <a:solidFill>
                  <a:schemeClr val="bg2">
                    <a:lumMod val="10000"/>
                  </a:schemeClr>
                </a:solidFill>
              </a:rPr>
              <a:t>1.1 Aquecer</a:t>
            </a:r>
          </a:p>
          <a:p>
            <a:r>
              <a:rPr lang="pt-BR" sz="9600" dirty="0">
                <a:solidFill>
                  <a:schemeClr val="bg2">
                    <a:lumMod val="10000"/>
                  </a:schemeClr>
                </a:solidFill>
              </a:rPr>
              <a:t> </a:t>
            </a:r>
            <a:r>
              <a:rPr lang="pt-BR" sz="9600" dirty="0" smtClean="0">
                <a:solidFill>
                  <a:schemeClr val="bg2">
                    <a:lumMod val="10000"/>
                  </a:schemeClr>
                </a:solidFill>
              </a:rPr>
              <a:t>     </a:t>
            </a:r>
            <a:r>
              <a:rPr lang="pt-BR" sz="9600" b="0" dirty="0" smtClean="0">
                <a:solidFill>
                  <a:schemeClr val="bg2">
                    <a:lumMod val="10000"/>
                  </a:schemeClr>
                </a:solidFill>
              </a:rPr>
              <a:t>Recém nascido a 36,5º - 37º C        </a:t>
            </a:r>
          </a:p>
          <a:p>
            <a:r>
              <a:rPr lang="pt-BR" sz="9600" b="0" dirty="0">
                <a:solidFill>
                  <a:schemeClr val="bg2">
                    <a:lumMod val="10000"/>
                  </a:schemeClr>
                </a:solidFill>
              </a:rPr>
              <a:t> </a:t>
            </a:r>
            <a:r>
              <a:rPr lang="pt-BR" sz="9600" b="0" dirty="0" smtClean="0">
                <a:solidFill>
                  <a:schemeClr val="bg2">
                    <a:lumMod val="10000"/>
                  </a:schemeClr>
                </a:solidFill>
              </a:rPr>
              <a:t>     Sala a 26º C </a:t>
            </a:r>
          </a:p>
          <a:p>
            <a:r>
              <a:rPr lang="pt-BR" sz="9600" dirty="0" smtClean="0">
                <a:solidFill>
                  <a:schemeClr val="bg2">
                    <a:lumMod val="10000"/>
                  </a:schemeClr>
                </a:solidFill>
              </a:rPr>
              <a:t>1.2 </a:t>
            </a:r>
            <a:r>
              <a:rPr lang="pt-BR" sz="9600" dirty="0">
                <a:solidFill>
                  <a:schemeClr val="bg2">
                    <a:lumMod val="10000"/>
                  </a:schemeClr>
                </a:solidFill>
              </a:rPr>
              <a:t>Posicionar a cabeça do recém nascido em leve </a:t>
            </a:r>
            <a:r>
              <a:rPr lang="pt-BR" sz="9600" dirty="0" smtClean="0">
                <a:solidFill>
                  <a:schemeClr val="bg2">
                    <a:lumMod val="10000"/>
                  </a:schemeClr>
                </a:solidFill>
              </a:rPr>
              <a:t>extensão</a:t>
            </a:r>
          </a:p>
          <a:p>
            <a:r>
              <a:rPr lang="pt-BR" sz="9600" dirty="0">
                <a:solidFill>
                  <a:schemeClr val="bg2">
                    <a:lumMod val="10000"/>
                  </a:schemeClr>
                </a:solidFill>
              </a:rPr>
              <a:t> </a:t>
            </a:r>
            <a:r>
              <a:rPr lang="pt-BR" sz="9600" dirty="0" smtClean="0">
                <a:solidFill>
                  <a:schemeClr val="bg2">
                    <a:lumMod val="10000"/>
                  </a:schemeClr>
                </a:solidFill>
              </a:rPr>
              <a:t>   </a:t>
            </a:r>
            <a:r>
              <a:rPr lang="pt-BR" sz="9600" b="0" dirty="0" smtClean="0">
                <a:solidFill>
                  <a:schemeClr val="bg2">
                    <a:lumMod val="10000"/>
                  </a:schemeClr>
                </a:solidFill>
              </a:rPr>
              <a:t>Utilizando coxim sobre os ombros</a:t>
            </a:r>
            <a:endParaRPr lang="pt-BR" sz="9600" b="0" dirty="0">
              <a:solidFill>
                <a:schemeClr val="bg2">
                  <a:lumMod val="10000"/>
                </a:schemeClr>
              </a:solidFill>
            </a:endParaRPr>
          </a:p>
          <a:p>
            <a:r>
              <a:rPr lang="pt-BR" sz="9600" dirty="0" smtClean="0">
                <a:solidFill>
                  <a:schemeClr val="bg2">
                    <a:lumMod val="10000"/>
                  </a:schemeClr>
                </a:solidFill>
              </a:rPr>
              <a:t>1.3 </a:t>
            </a:r>
            <a:r>
              <a:rPr lang="pt-BR" sz="9600" dirty="0">
                <a:solidFill>
                  <a:schemeClr val="bg2">
                    <a:lumMod val="10000"/>
                  </a:schemeClr>
                </a:solidFill>
              </a:rPr>
              <a:t>Desobstruir as vias </a:t>
            </a:r>
            <a:r>
              <a:rPr lang="pt-BR" sz="9600" dirty="0" smtClean="0">
                <a:solidFill>
                  <a:schemeClr val="bg2">
                    <a:lumMod val="10000"/>
                  </a:schemeClr>
                </a:solidFill>
              </a:rPr>
              <a:t>aéreas (aspirar se necessário)</a:t>
            </a:r>
          </a:p>
          <a:p>
            <a:r>
              <a:rPr lang="pt-BR" sz="9600" dirty="0">
                <a:solidFill>
                  <a:schemeClr val="bg2">
                    <a:lumMod val="10000"/>
                  </a:schemeClr>
                </a:solidFill>
              </a:rPr>
              <a:t> </a:t>
            </a:r>
            <a:r>
              <a:rPr lang="pt-BR" sz="9600" dirty="0" smtClean="0">
                <a:solidFill>
                  <a:schemeClr val="bg2">
                    <a:lumMod val="10000"/>
                  </a:schemeClr>
                </a:solidFill>
              </a:rPr>
              <a:t>   </a:t>
            </a:r>
            <a:r>
              <a:rPr lang="pt-BR" sz="9600" b="0" dirty="0" smtClean="0">
                <a:solidFill>
                  <a:schemeClr val="bg2">
                    <a:lumMod val="10000"/>
                  </a:schemeClr>
                </a:solidFill>
              </a:rPr>
              <a:t>A aspiração </a:t>
            </a:r>
            <a:r>
              <a:rPr lang="pt-BR" sz="9600" b="0" dirty="0">
                <a:solidFill>
                  <a:schemeClr val="bg2">
                    <a:lumMod val="10000"/>
                  </a:schemeClr>
                </a:solidFill>
              </a:rPr>
              <a:t>é realizada com o uso de uma sonda, primeiro na boca e depois nas narinas</a:t>
            </a:r>
          </a:p>
          <a:p>
            <a:r>
              <a:rPr lang="pt-BR" sz="9600" dirty="0" smtClean="0">
                <a:solidFill>
                  <a:schemeClr val="bg2">
                    <a:lumMod val="10000"/>
                  </a:schemeClr>
                </a:solidFill>
              </a:rPr>
              <a:t>1.4 Secar </a:t>
            </a:r>
            <a:r>
              <a:rPr lang="pt-BR" sz="9600" dirty="0">
                <a:solidFill>
                  <a:schemeClr val="bg2">
                    <a:lumMod val="10000"/>
                  </a:schemeClr>
                </a:solidFill>
              </a:rPr>
              <a:t>o paciente e remover campos úmidos</a:t>
            </a:r>
          </a:p>
          <a:p>
            <a:endParaRPr lang="pt-BR" b="0" dirty="0" smtClean="0">
              <a:solidFill>
                <a:schemeClr val="bg2">
                  <a:lumMod val="10000"/>
                </a:schemeClr>
              </a:solidFill>
            </a:endParaRPr>
          </a:p>
          <a:p>
            <a:pPr marL="457200" indent="-457200">
              <a:buAutoNum type="arabicPeriod"/>
            </a:pPr>
            <a:endParaRPr lang="pt-BR" dirty="0" smtClean="0">
              <a:solidFill>
                <a:schemeClr val="bg2">
                  <a:lumMod val="10000"/>
                </a:schemeClr>
              </a:solidFill>
            </a:endParaRPr>
          </a:p>
          <a:p>
            <a:pPr marL="457200" indent="-457200">
              <a:buAutoNum type="arabicPeriod"/>
            </a:pPr>
            <a:endParaRPr lang="pt-BR" dirty="0" smtClean="0">
              <a:solidFill>
                <a:schemeClr val="bg2">
                  <a:lumMod val="10000"/>
                </a:schemeClr>
              </a:solidFill>
            </a:endParaRPr>
          </a:p>
          <a:p>
            <a:pPr marL="457200" indent="-457200">
              <a:buAutoNum type="arabicPeriod"/>
            </a:pPr>
            <a:endParaRPr lang="pt-BR" dirty="0">
              <a:solidFill>
                <a:schemeClr val="bg2">
                  <a:lumMod val="10000"/>
                </a:schemeClr>
              </a:solidFill>
            </a:endParaRPr>
          </a:p>
          <a:p>
            <a:pPr marL="457200" indent="-457200">
              <a:buAutoNum type="arabicPeriod"/>
            </a:pPr>
            <a:endParaRPr lang="pt-BR" dirty="0" smtClean="0">
              <a:solidFill>
                <a:schemeClr val="bg2">
                  <a:lumMod val="10000"/>
                </a:schemeClr>
              </a:solidFill>
            </a:endParaRPr>
          </a:p>
          <a:p>
            <a:pPr marL="457200" indent="-457200">
              <a:buAutoNum type="arabicPeriod"/>
            </a:pPr>
            <a:endParaRPr lang="pt-BR" dirty="0">
              <a:solidFill>
                <a:schemeClr val="bg2">
                  <a:lumMod val="10000"/>
                </a:schemeClr>
              </a:solidFill>
            </a:endParaRPr>
          </a:p>
          <a:p>
            <a:endParaRPr lang="pt-BR" dirty="0" smtClean="0">
              <a:solidFill>
                <a:schemeClr val="bg2">
                  <a:lumMod val="10000"/>
                </a:schemeClr>
              </a:solidFill>
            </a:endParaRPr>
          </a:p>
          <a:p>
            <a:r>
              <a:rPr lang="pt-BR" dirty="0">
                <a:solidFill>
                  <a:schemeClr val="bg2">
                    <a:lumMod val="10000"/>
                  </a:schemeClr>
                </a:solidFill>
              </a:rPr>
              <a:t> </a:t>
            </a:r>
          </a:p>
        </p:txBody>
      </p:sp>
    </p:spTree>
    <p:extLst>
      <p:ext uri="{BB962C8B-B14F-4D97-AF65-F5344CB8AC3E}">
        <p14:creationId xmlns:p14="http://schemas.microsoft.com/office/powerpoint/2010/main" val="143431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tx1">
                    <a:lumMod val="75000"/>
                  </a:schemeClr>
                </a:solidFill>
              </a:rPr>
              <a:t>Passos iniciais:</a:t>
            </a:r>
            <a:endParaRPr lang="pt-BR" dirty="0">
              <a:solidFill>
                <a:schemeClr val="tx1">
                  <a:lumMod val="75000"/>
                </a:schemeClr>
              </a:solidFill>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497" t="20289" r="6535" b="5809"/>
          <a:stretch/>
        </p:blipFill>
        <p:spPr bwMode="auto">
          <a:xfrm>
            <a:off x="378741" y="1478733"/>
            <a:ext cx="2230583" cy="317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824" y="1469034"/>
            <a:ext cx="4922912" cy="2584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0639" t="68515" r="48401" b="4312"/>
          <a:stretch/>
        </p:blipFill>
        <p:spPr bwMode="auto">
          <a:xfrm>
            <a:off x="361055" y="4941168"/>
            <a:ext cx="2840181" cy="1413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2998" y="4216498"/>
            <a:ext cx="3456384"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6877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152718"/>
            <a:ext cx="8568952" cy="1404074"/>
          </a:xfrm>
        </p:spPr>
        <p:txBody>
          <a:bodyPr/>
          <a:lstStyle/>
          <a:p>
            <a:r>
              <a:rPr lang="pt-BR" dirty="0" smtClean="0">
                <a:solidFill>
                  <a:schemeClr val="tx1">
                    <a:lumMod val="75000"/>
                  </a:schemeClr>
                </a:solidFill>
              </a:rPr>
              <a:t>E agora, o que fazer? </a:t>
            </a:r>
            <a:br>
              <a:rPr lang="pt-BR" dirty="0" smtClean="0">
                <a:solidFill>
                  <a:schemeClr val="tx1">
                    <a:lumMod val="75000"/>
                  </a:schemeClr>
                </a:solidFill>
              </a:rPr>
            </a:br>
            <a:r>
              <a:rPr lang="pt-BR" dirty="0" smtClean="0">
                <a:solidFill>
                  <a:schemeClr val="tx1">
                    <a:lumMod val="75000"/>
                  </a:schemeClr>
                </a:solidFill>
              </a:rPr>
              <a:t>reavaliação.</a:t>
            </a:r>
            <a:endParaRPr lang="pt-BR" dirty="0">
              <a:solidFill>
                <a:schemeClr val="tx1">
                  <a:lumMod val="75000"/>
                </a:schemeClr>
              </a:solidFill>
            </a:endParaRPr>
          </a:p>
        </p:txBody>
      </p:sp>
      <p:sp>
        <p:nvSpPr>
          <p:cNvPr id="3" name="Espaço Reservado para Conteúdo 2"/>
          <p:cNvSpPr>
            <a:spLocks noGrp="1"/>
          </p:cNvSpPr>
          <p:nvPr>
            <p:ph idx="1"/>
          </p:nvPr>
        </p:nvSpPr>
        <p:spPr/>
        <p:txBody>
          <a:bodyPr/>
          <a:lstStyle/>
          <a:p>
            <a:pPr marL="342900" indent="-342900">
              <a:buFont typeface="Wingdings" pitchFamily="2" charset="2"/>
              <a:buChar char="q"/>
            </a:pPr>
            <a:endParaRPr lang="pt-BR" dirty="0" smtClean="0">
              <a:solidFill>
                <a:schemeClr val="bg2">
                  <a:lumMod val="10000"/>
                </a:schemeClr>
              </a:solidFill>
            </a:endParaRPr>
          </a:p>
          <a:p>
            <a:pPr marL="342900" indent="-342900">
              <a:buFont typeface="Wingdings" pitchFamily="2" charset="2"/>
              <a:buChar char="q"/>
            </a:pPr>
            <a:r>
              <a:rPr lang="pt-BR" dirty="0" smtClean="0">
                <a:solidFill>
                  <a:schemeClr val="bg2">
                    <a:lumMod val="10000"/>
                  </a:schemeClr>
                </a:solidFill>
              </a:rPr>
              <a:t> Avaliar Frequência cardíaca (se maior que 100bpm) </a:t>
            </a:r>
          </a:p>
          <a:p>
            <a:pPr marL="342900" indent="-342900">
              <a:buFontTx/>
              <a:buChar char="-"/>
            </a:pPr>
            <a:r>
              <a:rPr lang="pt-BR" b="0" dirty="0" smtClean="0">
                <a:solidFill>
                  <a:schemeClr val="bg2">
                    <a:lumMod val="10000"/>
                  </a:schemeClr>
                </a:solidFill>
              </a:rPr>
              <a:t>Por ausculta do precordio</a:t>
            </a:r>
          </a:p>
          <a:p>
            <a:pPr marL="342900" indent="-342900">
              <a:buFontTx/>
              <a:buChar char="-"/>
            </a:pPr>
            <a:r>
              <a:rPr lang="pt-BR" b="0" dirty="0" smtClean="0">
                <a:solidFill>
                  <a:schemeClr val="bg2">
                    <a:lumMod val="10000"/>
                  </a:schemeClr>
                </a:solidFill>
              </a:rPr>
              <a:t>Palpação do cordão umbilical</a:t>
            </a:r>
          </a:p>
          <a:p>
            <a:pPr marL="342900" indent="-342900">
              <a:buFontTx/>
              <a:buChar char="-"/>
            </a:pPr>
            <a:r>
              <a:rPr lang="pt-BR" b="0" dirty="0" smtClean="0">
                <a:solidFill>
                  <a:schemeClr val="bg2">
                    <a:lumMod val="10000"/>
                  </a:schemeClr>
                </a:solidFill>
              </a:rPr>
              <a:t>Oxímetro de Pulso</a:t>
            </a:r>
          </a:p>
          <a:p>
            <a:pPr marL="342900" indent="-342900">
              <a:buFontTx/>
              <a:buChar char="-"/>
            </a:pPr>
            <a:r>
              <a:rPr lang="pt-BR" b="0" dirty="0" smtClean="0">
                <a:solidFill>
                  <a:schemeClr val="bg2">
                    <a:lumMod val="10000"/>
                  </a:schemeClr>
                </a:solidFill>
              </a:rPr>
              <a:t>Monitor cardíaco (Preferencialmente)</a:t>
            </a:r>
          </a:p>
          <a:p>
            <a:pPr marL="342900" indent="-342900">
              <a:buFont typeface="Wingdings" pitchFamily="2" charset="2"/>
              <a:buChar char="q"/>
            </a:pPr>
            <a:r>
              <a:rPr lang="pt-BR" dirty="0" smtClean="0">
                <a:solidFill>
                  <a:schemeClr val="bg2">
                    <a:lumMod val="10000"/>
                  </a:schemeClr>
                </a:solidFill>
              </a:rPr>
              <a:t> Avaliar respiração ( regular, irregular ou ausente)</a:t>
            </a:r>
            <a:endParaRPr lang="pt-BR" dirty="0">
              <a:solidFill>
                <a:schemeClr val="bg2">
                  <a:lumMod val="10000"/>
                </a:schemeClr>
              </a:solidFill>
            </a:endParaRPr>
          </a:p>
        </p:txBody>
      </p:sp>
      <p:pic>
        <p:nvPicPr>
          <p:cNvPr id="4098" name="Picture 2" descr="Imagem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l="21387" r="8843" b="3704"/>
          <a:stretch/>
        </p:blipFill>
        <p:spPr bwMode="auto">
          <a:xfrm>
            <a:off x="6606237" y="4797152"/>
            <a:ext cx="2048192" cy="188459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m 5"/>
          <p:cNvPicPr>
            <a:picLocks noChangeAspect="1"/>
          </p:cNvPicPr>
          <p:nvPr/>
        </p:nvPicPr>
        <p:blipFill rotWithShape="1">
          <a:blip r:embed="rId4">
            <a:extLst>
              <a:ext uri="{28A0092B-C50C-407E-A947-70E740481C1C}">
                <a14:useLocalDpi xmlns:a14="http://schemas.microsoft.com/office/drawing/2010/main" val="0"/>
              </a:ext>
            </a:extLst>
          </a:blip>
          <a:srcRect l="11019" r="12956"/>
          <a:stretch/>
        </p:blipFill>
        <p:spPr>
          <a:xfrm>
            <a:off x="6444208" y="332656"/>
            <a:ext cx="2372250" cy="1440160"/>
          </a:xfrm>
          <a:prstGeom prst="rect">
            <a:avLst/>
          </a:prstGeom>
        </p:spPr>
      </p:pic>
    </p:spTree>
    <p:extLst>
      <p:ext uri="{BB962C8B-B14F-4D97-AF65-F5344CB8AC3E}">
        <p14:creationId xmlns:p14="http://schemas.microsoft.com/office/powerpoint/2010/main" val="1564588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tx1">
                    <a:lumMod val="75000"/>
                  </a:schemeClr>
                </a:solidFill>
              </a:rPr>
              <a:t>Reavaliação:</a:t>
            </a:r>
            <a:endParaRPr lang="pt-BR" dirty="0">
              <a:solidFill>
                <a:schemeClr val="tx1">
                  <a:lumMod val="75000"/>
                </a:schemeClr>
              </a:solidFill>
            </a:endParaRPr>
          </a:p>
        </p:txBody>
      </p:sp>
      <p:sp>
        <p:nvSpPr>
          <p:cNvPr id="3" name="Espaço Reservado para Conteúdo 2"/>
          <p:cNvSpPr>
            <a:spLocks noGrp="1"/>
          </p:cNvSpPr>
          <p:nvPr>
            <p:ph idx="1"/>
          </p:nvPr>
        </p:nvSpPr>
        <p:spPr/>
        <p:txBody>
          <a:bodyPr/>
          <a:lstStyle/>
          <a:p>
            <a:pPr marL="342900" indent="-342900">
              <a:buFont typeface="Wingdings" pitchFamily="2" charset="2"/>
              <a:buChar char="q"/>
            </a:pPr>
            <a:r>
              <a:rPr lang="pt-BR" b="0" dirty="0" smtClean="0">
                <a:solidFill>
                  <a:schemeClr val="bg2">
                    <a:lumMod val="10000"/>
                  </a:schemeClr>
                </a:solidFill>
              </a:rPr>
              <a:t>Respiração regular e FC&gt; que 100: Cuidados de Rotina</a:t>
            </a:r>
          </a:p>
          <a:p>
            <a:pPr marL="342900" indent="-342900">
              <a:buFont typeface="Wingdings" pitchFamily="2" charset="2"/>
              <a:buChar char="q"/>
            </a:pPr>
            <a:r>
              <a:rPr lang="pt-BR" b="0" dirty="0" smtClean="0">
                <a:solidFill>
                  <a:schemeClr val="bg2">
                    <a:lumMod val="10000"/>
                  </a:schemeClr>
                </a:solidFill>
              </a:rPr>
              <a:t>Apneia, respiração irregular, e/ ou FC &lt; que 100:</a:t>
            </a:r>
          </a:p>
          <a:p>
            <a:r>
              <a:rPr lang="pt-BR" dirty="0" smtClean="0">
                <a:solidFill>
                  <a:schemeClr val="bg2">
                    <a:lumMod val="10000"/>
                  </a:schemeClr>
                </a:solidFill>
              </a:rPr>
              <a:t>ADMINISTRA VENTILAÇÃO COM PRESSÃO POSITIVA IMEDIATAMENTE</a:t>
            </a:r>
          </a:p>
          <a:p>
            <a:endParaRPr lang="pt-BR" b="0" dirty="0">
              <a:solidFill>
                <a:schemeClr val="bg2">
                  <a:lumMod val="10000"/>
                </a:schemeClr>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064" y="3501008"/>
            <a:ext cx="6186264" cy="3054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7827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9660" y="427583"/>
            <a:ext cx="2647156" cy="2386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p:txBody>
          <a:bodyPr>
            <a:normAutofit/>
          </a:bodyPr>
          <a:lstStyle/>
          <a:p>
            <a:r>
              <a:rPr lang="pt-BR" dirty="0" smtClean="0">
                <a:solidFill>
                  <a:schemeClr val="tx1">
                    <a:lumMod val="75000"/>
                  </a:schemeClr>
                </a:solidFill>
              </a:rPr>
              <a:t>2. Suporte</a:t>
            </a:r>
            <a:br>
              <a:rPr lang="pt-BR" dirty="0" smtClean="0">
                <a:solidFill>
                  <a:schemeClr val="tx1">
                    <a:lumMod val="75000"/>
                  </a:schemeClr>
                </a:solidFill>
              </a:rPr>
            </a:br>
            <a:r>
              <a:rPr lang="pt-BR" dirty="0" smtClean="0">
                <a:solidFill>
                  <a:schemeClr val="tx1">
                    <a:lumMod val="75000"/>
                  </a:schemeClr>
                </a:solidFill>
              </a:rPr>
              <a:t>Ventilatório</a:t>
            </a:r>
            <a:endParaRPr lang="pt-BR" dirty="0">
              <a:solidFill>
                <a:schemeClr val="tx1">
                  <a:lumMod val="75000"/>
                </a:schemeClr>
              </a:solidFill>
            </a:endParaRPr>
          </a:p>
        </p:txBody>
      </p:sp>
      <p:sp>
        <p:nvSpPr>
          <p:cNvPr id="3" name="Espaço Reservado para Conteúdo 2"/>
          <p:cNvSpPr>
            <a:spLocks noGrp="1"/>
          </p:cNvSpPr>
          <p:nvPr>
            <p:ph idx="1"/>
          </p:nvPr>
        </p:nvSpPr>
        <p:spPr>
          <a:xfrm>
            <a:off x="179512" y="1412776"/>
            <a:ext cx="8424936" cy="5445224"/>
          </a:xfrm>
        </p:spPr>
        <p:txBody>
          <a:bodyPr>
            <a:normAutofit/>
          </a:bodyPr>
          <a:lstStyle/>
          <a:p>
            <a:pPr marL="342900" indent="-342900">
              <a:buFont typeface="Wingdings" pitchFamily="2" charset="2"/>
              <a:buChar char="q"/>
            </a:pPr>
            <a:endParaRPr lang="pt-BR" dirty="0" smtClean="0">
              <a:solidFill>
                <a:srgbClr val="020202"/>
              </a:solidFill>
            </a:endParaRPr>
          </a:p>
          <a:p>
            <a:pPr marL="342900" indent="-342900">
              <a:buFont typeface="Wingdings" pitchFamily="2" charset="2"/>
              <a:buChar char="q"/>
            </a:pPr>
            <a:endParaRPr lang="pt-BR" dirty="0" smtClean="0">
              <a:solidFill>
                <a:srgbClr val="020202"/>
              </a:solidFill>
            </a:endParaRPr>
          </a:p>
          <a:p>
            <a:pPr marL="342900" indent="-342900">
              <a:buFont typeface="Wingdings" pitchFamily="2" charset="2"/>
              <a:buChar char="q"/>
            </a:pPr>
            <a:r>
              <a:rPr lang="pt-BR" dirty="0" smtClean="0">
                <a:solidFill>
                  <a:srgbClr val="020202"/>
                </a:solidFill>
              </a:rPr>
              <a:t>Muito importante e efetivo        </a:t>
            </a:r>
          </a:p>
          <a:p>
            <a:pPr marL="342900" indent="-342900">
              <a:buFont typeface="Wingdings" pitchFamily="2" charset="2"/>
              <a:buChar char="q"/>
            </a:pPr>
            <a:r>
              <a:rPr lang="pt-BR" dirty="0" smtClean="0">
                <a:solidFill>
                  <a:srgbClr val="020202"/>
                </a:solidFill>
              </a:rPr>
              <a:t>Na sala de parto pode-se utilizar o balão auto inflável, porém se estiver disponivel, utilizar o ressuscitador manual (baby puff).</a:t>
            </a:r>
          </a:p>
          <a:p>
            <a:pPr marL="342900" indent="-342900">
              <a:buFont typeface="Wingdings" pitchFamily="2" charset="2"/>
              <a:buChar char="q"/>
            </a:pPr>
            <a:r>
              <a:rPr lang="pt-BR" dirty="0" smtClean="0">
                <a:solidFill>
                  <a:srgbClr val="020202"/>
                </a:solidFill>
              </a:rPr>
              <a:t>Frequência das ventilações: 40-60 por minuto</a:t>
            </a:r>
          </a:p>
          <a:p>
            <a:r>
              <a:rPr lang="pt-BR" dirty="0">
                <a:solidFill>
                  <a:srgbClr val="020202"/>
                </a:solidFill>
              </a:rPr>
              <a:t> </a:t>
            </a:r>
            <a:r>
              <a:rPr lang="pt-BR" dirty="0" smtClean="0">
                <a:solidFill>
                  <a:srgbClr val="020202"/>
                </a:solidFill>
              </a:rPr>
              <a:t>    “Aperta, solta, solta; aperta, solta, solta...”</a:t>
            </a:r>
          </a:p>
          <a:p>
            <a:pPr marL="342900" indent="-342900">
              <a:buFont typeface="Wingdings" pitchFamily="2" charset="2"/>
              <a:buChar char="q"/>
            </a:pPr>
            <a:r>
              <a:rPr lang="pt-BR" dirty="0" smtClean="0">
                <a:solidFill>
                  <a:srgbClr val="020202"/>
                </a:solidFill>
              </a:rPr>
              <a:t>Recém nascidos com mais de 34 semanas: Ventilação positiva com ar ambiente.</a:t>
            </a:r>
          </a:p>
          <a:p>
            <a:pPr marL="342900" indent="-342900">
              <a:buFont typeface="Wingdings" pitchFamily="2" charset="2"/>
              <a:buChar char="q"/>
            </a:pPr>
            <a:r>
              <a:rPr lang="pt-BR" dirty="0" smtClean="0">
                <a:solidFill>
                  <a:srgbClr val="020202"/>
                </a:solidFill>
              </a:rPr>
              <a:t>Recém nascidos com menos de 34 semanas: Ventilação positiva com oxigênio suplementar a 40% (ar + O2)</a:t>
            </a:r>
          </a:p>
          <a:p>
            <a:pPr marL="342900" indent="-342900">
              <a:buFont typeface="Wingdings" pitchFamily="2" charset="2"/>
              <a:buChar char="q"/>
            </a:pPr>
            <a:r>
              <a:rPr lang="pt-BR" dirty="0">
                <a:solidFill>
                  <a:srgbClr val="020202"/>
                </a:solidFill>
              </a:rPr>
              <a:t> </a:t>
            </a:r>
            <a:r>
              <a:rPr lang="pt-BR" dirty="0" smtClean="0">
                <a:solidFill>
                  <a:srgbClr val="020202"/>
                </a:solidFill>
              </a:rPr>
              <a:t>Logo após o inicio da ventilação, é essencial posicionar o oxímetro de pulso no RN.</a:t>
            </a:r>
          </a:p>
        </p:txBody>
      </p:sp>
      <p:pic>
        <p:nvPicPr>
          <p:cNvPr id="3075" name="Picture 3" descr="C:\Users\eliane\Desktop\SUZY MEDICINA\PERC\Minha capacitação 2018.2\Reanimación-Neonatal-IMAGEN-PRINCIPAL-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11460"/>
            <a:ext cx="2160240" cy="2835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358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608" t="51639" r="40551" b="27083"/>
          <a:stretch/>
        </p:blipFill>
        <p:spPr bwMode="auto">
          <a:xfrm>
            <a:off x="1834040" y="2564904"/>
            <a:ext cx="5231618" cy="2625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ítulo 5"/>
          <p:cNvSpPr>
            <a:spLocks noGrp="1"/>
          </p:cNvSpPr>
          <p:nvPr>
            <p:ph type="title"/>
          </p:nvPr>
        </p:nvSpPr>
        <p:spPr>
          <a:xfrm>
            <a:off x="457200" y="152718"/>
            <a:ext cx="7787208" cy="1371600"/>
          </a:xfrm>
        </p:spPr>
        <p:txBody>
          <a:bodyPr/>
          <a:lstStyle/>
          <a:p>
            <a:r>
              <a:rPr lang="pt-BR" dirty="0" smtClean="0">
                <a:solidFill>
                  <a:schemeClr val="tx1">
                    <a:lumMod val="75000"/>
                  </a:schemeClr>
                </a:solidFill>
              </a:rPr>
              <a:t>Valores desejáveis...</a:t>
            </a:r>
            <a:endParaRPr lang="pt-BR" dirty="0">
              <a:solidFill>
                <a:schemeClr val="tx1">
                  <a:lumMod val="75000"/>
                </a:schemeClr>
              </a:solidFill>
            </a:endParaRPr>
          </a:p>
        </p:txBody>
      </p:sp>
      <p:sp>
        <p:nvSpPr>
          <p:cNvPr id="2" name="CaixaDeTexto 1"/>
          <p:cNvSpPr txBox="1"/>
          <p:nvPr/>
        </p:nvSpPr>
        <p:spPr>
          <a:xfrm>
            <a:off x="1834040" y="5301208"/>
            <a:ext cx="5231618" cy="246221"/>
          </a:xfrm>
          <a:prstGeom prst="rect">
            <a:avLst/>
          </a:prstGeom>
          <a:noFill/>
        </p:spPr>
        <p:txBody>
          <a:bodyPr wrap="square" rtlCol="0">
            <a:spAutoFit/>
          </a:bodyPr>
          <a:lstStyle/>
          <a:p>
            <a:r>
              <a:rPr lang="pt-BR" sz="1000" dirty="0" smtClean="0">
                <a:solidFill>
                  <a:schemeClr val="bg2">
                    <a:lumMod val="10000"/>
                  </a:schemeClr>
                </a:solidFill>
              </a:rPr>
              <a:t>                        Manual de emergências cardiorrespiratórias, 2ª edição.</a:t>
            </a:r>
            <a:endParaRPr lang="pt-BR" sz="1000" dirty="0">
              <a:solidFill>
                <a:schemeClr val="bg2">
                  <a:lumMod val="10000"/>
                </a:schemeClr>
              </a:solidFill>
            </a:endParaRPr>
          </a:p>
        </p:txBody>
      </p:sp>
    </p:spTree>
    <p:extLst>
      <p:ext uri="{BB962C8B-B14F-4D97-AF65-F5344CB8AC3E}">
        <p14:creationId xmlns:p14="http://schemas.microsoft.com/office/powerpoint/2010/main" val="69065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2718"/>
            <a:ext cx="7643192" cy="1371600"/>
          </a:xfrm>
        </p:spPr>
        <p:txBody>
          <a:bodyPr/>
          <a:lstStyle/>
          <a:p>
            <a:r>
              <a:rPr lang="pt-BR" dirty="0" smtClean="0">
                <a:solidFill>
                  <a:schemeClr val="tx1">
                    <a:lumMod val="75000"/>
                  </a:schemeClr>
                </a:solidFill>
              </a:rPr>
              <a:t>Reavaliação:</a:t>
            </a:r>
            <a:endParaRPr lang="pt-BR" dirty="0">
              <a:solidFill>
                <a:schemeClr val="tx1">
                  <a:lumMod val="75000"/>
                </a:schemeClr>
              </a:solidFill>
            </a:endParaRPr>
          </a:p>
        </p:txBody>
      </p:sp>
      <p:sp>
        <p:nvSpPr>
          <p:cNvPr id="3" name="Espaço Reservado para Conteúdo 2"/>
          <p:cNvSpPr>
            <a:spLocks noGrp="1"/>
          </p:cNvSpPr>
          <p:nvPr>
            <p:ph idx="1"/>
          </p:nvPr>
        </p:nvSpPr>
        <p:spPr/>
        <p:txBody>
          <a:bodyPr/>
          <a:lstStyle/>
          <a:p>
            <a:pPr marL="342900" indent="-342900">
              <a:buFont typeface="Wingdings" pitchFamily="2" charset="2"/>
              <a:buChar char="q"/>
            </a:pPr>
            <a:r>
              <a:rPr lang="pt-BR" dirty="0" smtClean="0">
                <a:solidFill>
                  <a:srgbClr val="020202"/>
                </a:solidFill>
              </a:rPr>
              <a:t>O recém nascido respira regularmente e possui FC &gt; que 100bpm: Volta para os cuidados de rotina.</a:t>
            </a:r>
          </a:p>
          <a:p>
            <a:pPr marL="342900" indent="-342900">
              <a:buFont typeface="Wingdings" pitchFamily="2" charset="2"/>
              <a:buChar char="q"/>
            </a:pPr>
            <a:r>
              <a:rPr lang="pt-BR" dirty="0" smtClean="0">
                <a:solidFill>
                  <a:srgbClr val="020202"/>
                </a:solidFill>
              </a:rPr>
              <a:t>O recém nascido não apresentou melhora da FC e/ou apresenta respiração irregular ou apneica:</a:t>
            </a:r>
          </a:p>
          <a:p>
            <a:r>
              <a:rPr lang="pt-BR" dirty="0" smtClean="0">
                <a:solidFill>
                  <a:srgbClr val="020202"/>
                </a:solidFill>
              </a:rPr>
              <a:t>    1. Checa equipamentos, técnica, ou posição da cabeça</a:t>
            </a:r>
          </a:p>
          <a:p>
            <a:r>
              <a:rPr lang="pt-BR" dirty="0">
                <a:solidFill>
                  <a:srgbClr val="020202"/>
                </a:solidFill>
              </a:rPr>
              <a:t>  </a:t>
            </a:r>
            <a:r>
              <a:rPr lang="pt-BR" dirty="0" smtClean="0">
                <a:solidFill>
                  <a:srgbClr val="020202"/>
                </a:solidFill>
              </a:rPr>
              <a:t>   Corrigi tudo e  não houve melhora...</a:t>
            </a:r>
          </a:p>
          <a:p>
            <a:r>
              <a:rPr lang="pt-BR" dirty="0">
                <a:solidFill>
                  <a:srgbClr val="020202"/>
                </a:solidFill>
              </a:rPr>
              <a:t> </a:t>
            </a:r>
            <a:r>
              <a:rPr lang="pt-BR" dirty="0" smtClean="0">
                <a:solidFill>
                  <a:srgbClr val="020202"/>
                </a:solidFill>
              </a:rPr>
              <a:t>   2. Aumento a oferta de oxigênio</a:t>
            </a:r>
          </a:p>
          <a:p>
            <a:r>
              <a:rPr lang="pt-BR" dirty="0">
                <a:solidFill>
                  <a:srgbClr val="020202"/>
                </a:solidFill>
              </a:rPr>
              <a:t> </a:t>
            </a:r>
            <a:r>
              <a:rPr lang="pt-BR" dirty="0" smtClean="0">
                <a:solidFill>
                  <a:srgbClr val="020202"/>
                </a:solidFill>
              </a:rPr>
              <a:t>    Não houve melhora com aumento da oferta de O2...</a:t>
            </a:r>
          </a:p>
          <a:p>
            <a:r>
              <a:rPr lang="pt-BR" dirty="0">
                <a:solidFill>
                  <a:srgbClr val="020202"/>
                </a:solidFill>
              </a:rPr>
              <a:t> </a:t>
            </a:r>
            <a:r>
              <a:rPr lang="pt-BR" dirty="0" smtClean="0">
                <a:solidFill>
                  <a:srgbClr val="020202"/>
                </a:solidFill>
              </a:rPr>
              <a:t>    3. Paciente necessita de intubação endotraqueal</a:t>
            </a:r>
            <a:endParaRPr lang="pt-BR" dirty="0">
              <a:solidFill>
                <a:srgbClr val="020202"/>
              </a:solidFill>
            </a:endParaRPr>
          </a:p>
        </p:txBody>
      </p:sp>
    </p:spTree>
    <p:extLst>
      <p:ext uri="{BB962C8B-B14F-4D97-AF65-F5344CB8AC3E}">
        <p14:creationId xmlns:p14="http://schemas.microsoft.com/office/powerpoint/2010/main" val="34088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2718"/>
            <a:ext cx="7571184" cy="1371600"/>
          </a:xfrm>
        </p:spPr>
        <p:txBody>
          <a:bodyPr/>
          <a:lstStyle/>
          <a:p>
            <a:r>
              <a:rPr lang="pt-BR" dirty="0" smtClean="0">
                <a:solidFill>
                  <a:schemeClr val="tx1">
                    <a:lumMod val="75000"/>
                  </a:schemeClr>
                </a:solidFill>
              </a:rPr>
              <a:t>Quais situações está indicado intubação?</a:t>
            </a:r>
            <a:endParaRPr lang="pt-BR" dirty="0">
              <a:solidFill>
                <a:schemeClr val="tx1">
                  <a:lumMod val="75000"/>
                </a:schemeClr>
              </a:solidFill>
            </a:endParaRPr>
          </a:p>
        </p:txBody>
      </p:sp>
      <p:sp>
        <p:nvSpPr>
          <p:cNvPr id="3" name="Espaço Reservado para Conteúdo 2"/>
          <p:cNvSpPr>
            <a:spLocks noGrp="1"/>
          </p:cNvSpPr>
          <p:nvPr>
            <p:ph idx="1"/>
          </p:nvPr>
        </p:nvSpPr>
        <p:spPr>
          <a:xfrm>
            <a:off x="323528" y="1752600"/>
            <a:ext cx="8496944" cy="4906190"/>
          </a:xfrm>
        </p:spPr>
        <p:txBody>
          <a:bodyPr/>
          <a:lstStyle/>
          <a:p>
            <a:pPr marL="342900" indent="-342900">
              <a:buFont typeface="Wingdings" pitchFamily="2" charset="2"/>
              <a:buChar char="q"/>
            </a:pPr>
            <a:r>
              <a:rPr lang="pt-BR" b="0" dirty="0" smtClean="0">
                <a:solidFill>
                  <a:schemeClr val="bg2">
                    <a:lumMod val="10000"/>
                  </a:schemeClr>
                </a:solidFill>
              </a:rPr>
              <a:t>Aspiração endotraqueal em bebes banhados por mecônio que não responderam as manobras iniciais e a VPP</a:t>
            </a:r>
          </a:p>
          <a:p>
            <a:pPr marL="342900" indent="-342900">
              <a:buFont typeface="Wingdings" pitchFamily="2" charset="2"/>
              <a:buChar char="q"/>
            </a:pPr>
            <a:r>
              <a:rPr lang="pt-BR" b="0" dirty="0" smtClean="0">
                <a:solidFill>
                  <a:schemeClr val="bg2">
                    <a:lumMod val="10000"/>
                  </a:schemeClr>
                </a:solidFill>
              </a:rPr>
              <a:t>Se a ventilação bolsa-máscara não estiver sendo efetiva ou estiver se prolongando</a:t>
            </a:r>
          </a:p>
          <a:p>
            <a:pPr marL="342900" indent="-342900">
              <a:buFont typeface="Wingdings" pitchFamily="2" charset="2"/>
              <a:buChar char="q"/>
            </a:pPr>
            <a:r>
              <a:rPr lang="pt-BR" b="0" dirty="0" smtClean="0">
                <a:solidFill>
                  <a:schemeClr val="bg2">
                    <a:lumMod val="10000"/>
                  </a:schemeClr>
                </a:solidFill>
              </a:rPr>
              <a:t>Se necessitar de compressões torácicas</a:t>
            </a:r>
          </a:p>
          <a:p>
            <a:pPr marL="342900" indent="-342900">
              <a:buFont typeface="Wingdings" pitchFamily="2" charset="2"/>
              <a:buChar char="q"/>
            </a:pPr>
            <a:r>
              <a:rPr lang="pt-BR" b="0" dirty="0" smtClean="0">
                <a:solidFill>
                  <a:schemeClr val="bg2">
                    <a:lumMod val="10000"/>
                  </a:schemeClr>
                </a:solidFill>
              </a:rPr>
              <a:t>Em situações especiais, como bebês com hérnia diafragmática congênita ou muito baixo peso.</a:t>
            </a:r>
          </a:p>
          <a:p>
            <a:pPr marL="342900" indent="-342900">
              <a:buFont typeface="Wingdings" pitchFamily="2" charset="2"/>
              <a:buChar char="q"/>
            </a:pPr>
            <a:endParaRPr lang="pt-BR" b="0" dirty="0" smtClean="0">
              <a:solidFill>
                <a:schemeClr val="bg2">
                  <a:lumMod val="10000"/>
                </a:schemeClr>
              </a:solidFill>
            </a:endParaRPr>
          </a:p>
          <a:p>
            <a:pPr marL="342900" indent="-342900">
              <a:buFont typeface="Wingdings" pitchFamily="2" charset="2"/>
              <a:buChar char="q"/>
            </a:pPr>
            <a:endParaRPr lang="pt-BR" b="0" dirty="0">
              <a:solidFill>
                <a:schemeClr val="bg2">
                  <a:lumMod val="10000"/>
                </a:schemeClr>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798" t="53893" r="29722" b="15834"/>
          <a:stretch/>
        </p:blipFill>
        <p:spPr bwMode="auto">
          <a:xfrm>
            <a:off x="2046386" y="4444242"/>
            <a:ext cx="5006716" cy="2214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7053102" y="6426316"/>
            <a:ext cx="2163922" cy="400110"/>
          </a:xfrm>
          <a:prstGeom prst="rect">
            <a:avLst/>
          </a:prstGeom>
          <a:noFill/>
        </p:spPr>
        <p:txBody>
          <a:bodyPr wrap="square" rtlCol="0">
            <a:spAutoFit/>
          </a:bodyPr>
          <a:lstStyle/>
          <a:p>
            <a:r>
              <a:rPr lang="pt-BR" sz="1000" dirty="0" smtClean="0">
                <a:solidFill>
                  <a:schemeClr val="bg2">
                    <a:lumMod val="10000"/>
                  </a:schemeClr>
                </a:solidFill>
              </a:rPr>
              <a:t>Manual de emergências cardiorrespiratórias, 2ª edição.</a:t>
            </a:r>
            <a:endParaRPr lang="pt-BR" sz="1000" dirty="0">
              <a:solidFill>
                <a:schemeClr val="bg2">
                  <a:lumMod val="10000"/>
                </a:schemeClr>
              </a:solidFill>
            </a:endParaRPr>
          </a:p>
        </p:txBody>
      </p:sp>
    </p:spTree>
    <p:extLst>
      <p:ext uri="{BB962C8B-B14F-4D97-AF65-F5344CB8AC3E}">
        <p14:creationId xmlns:p14="http://schemas.microsoft.com/office/powerpoint/2010/main" val="2025285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2718"/>
            <a:ext cx="7571184" cy="1371600"/>
          </a:xfrm>
        </p:spPr>
        <p:txBody>
          <a:bodyPr/>
          <a:lstStyle/>
          <a:p>
            <a:r>
              <a:rPr lang="pt-BR" dirty="0" smtClean="0">
                <a:solidFill>
                  <a:schemeClr val="tx1">
                    <a:lumMod val="75000"/>
                  </a:schemeClr>
                </a:solidFill>
              </a:rPr>
              <a:t>Não houve melhora, </a:t>
            </a:r>
            <a:br>
              <a:rPr lang="pt-BR" dirty="0" smtClean="0">
                <a:solidFill>
                  <a:schemeClr val="tx1">
                    <a:lumMod val="75000"/>
                  </a:schemeClr>
                </a:solidFill>
              </a:rPr>
            </a:br>
            <a:r>
              <a:rPr lang="pt-BR" dirty="0" smtClean="0">
                <a:solidFill>
                  <a:schemeClr val="tx1">
                    <a:lumMod val="75000"/>
                  </a:schemeClr>
                </a:solidFill>
              </a:rPr>
              <a:t>e agora</a:t>
            </a:r>
            <a:r>
              <a:rPr lang="pt-BR" dirty="0">
                <a:solidFill>
                  <a:schemeClr val="tx1">
                    <a:lumMod val="75000"/>
                  </a:schemeClr>
                </a:solidFill>
              </a:rPr>
              <a:t>?</a:t>
            </a:r>
          </a:p>
        </p:txBody>
      </p:sp>
      <p:sp>
        <p:nvSpPr>
          <p:cNvPr id="3" name="Espaço Reservado para Conteúdo 2"/>
          <p:cNvSpPr>
            <a:spLocks noGrp="1"/>
          </p:cNvSpPr>
          <p:nvPr>
            <p:ph idx="1"/>
          </p:nvPr>
        </p:nvSpPr>
        <p:spPr/>
        <p:txBody>
          <a:bodyPr/>
          <a:lstStyle/>
          <a:p>
            <a:pPr marL="342900" indent="-342900">
              <a:buFont typeface="Wingdings" pitchFamily="2" charset="2"/>
              <a:buChar char="§"/>
            </a:pPr>
            <a:endParaRPr lang="pt-BR" dirty="0" smtClean="0">
              <a:solidFill>
                <a:srgbClr val="020202"/>
              </a:solidFill>
            </a:endParaRPr>
          </a:p>
          <a:p>
            <a:pPr marL="342900" indent="-342900">
              <a:buFont typeface="Wingdings" pitchFamily="2" charset="2"/>
              <a:buChar char="§"/>
            </a:pPr>
            <a:r>
              <a:rPr lang="pt-BR" dirty="0" smtClean="0">
                <a:solidFill>
                  <a:srgbClr val="020202"/>
                </a:solidFill>
              </a:rPr>
              <a:t>Checa a técnica de ventilação</a:t>
            </a:r>
            <a:endParaRPr lang="pt-BR" dirty="0">
              <a:solidFill>
                <a:srgbClr val="020202"/>
              </a:solidFill>
            </a:endParaRPr>
          </a:p>
          <a:p>
            <a:pPr marL="342900" indent="-342900">
              <a:buFont typeface="Wingdings" pitchFamily="2" charset="2"/>
              <a:buChar char="§"/>
            </a:pPr>
            <a:r>
              <a:rPr lang="pt-BR" dirty="0" smtClean="0">
                <a:solidFill>
                  <a:srgbClr val="020202"/>
                </a:solidFill>
              </a:rPr>
              <a:t>Se mesmo após 30 segundos de VPP </a:t>
            </a:r>
          </a:p>
          <a:p>
            <a:r>
              <a:rPr lang="pt-BR" dirty="0">
                <a:solidFill>
                  <a:srgbClr val="020202"/>
                </a:solidFill>
              </a:rPr>
              <a:t> </a:t>
            </a:r>
            <a:r>
              <a:rPr lang="pt-BR" dirty="0" smtClean="0">
                <a:solidFill>
                  <a:srgbClr val="020202"/>
                </a:solidFill>
              </a:rPr>
              <a:t>   com oxigênio suplementar a FC ESTIVER &lt; 60bpm:</a:t>
            </a:r>
            <a:br>
              <a:rPr lang="pt-BR" dirty="0" smtClean="0">
                <a:solidFill>
                  <a:srgbClr val="020202"/>
                </a:solidFill>
              </a:rPr>
            </a:br>
            <a:r>
              <a:rPr lang="pt-BR" dirty="0" smtClean="0">
                <a:solidFill>
                  <a:srgbClr val="020202"/>
                </a:solidFill>
              </a:rPr>
              <a:t>     RN EM PARADA!</a:t>
            </a:r>
          </a:p>
          <a:p>
            <a:pPr marL="342900" indent="-342900">
              <a:buFont typeface="Wingdings" pitchFamily="2" charset="2"/>
              <a:buChar char="§"/>
            </a:pPr>
            <a:r>
              <a:rPr lang="pt-BR" dirty="0" smtClean="0">
                <a:solidFill>
                  <a:srgbClr val="FF0000"/>
                </a:solidFill>
              </a:rPr>
              <a:t>INICIA COMPRESSÕES!</a:t>
            </a:r>
          </a:p>
          <a:p>
            <a:r>
              <a:rPr lang="pt-BR" dirty="0" smtClean="0">
                <a:solidFill>
                  <a:srgbClr val="020202"/>
                </a:solidFill>
              </a:rPr>
              <a:t>    </a:t>
            </a:r>
            <a:endParaRPr lang="pt-BR" dirty="0">
              <a:solidFill>
                <a:srgbClr val="020202"/>
              </a:solidFill>
            </a:endParaRPr>
          </a:p>
        </p:txBody>
      </p:sp>
      <p:pic>
        <p:nvPicPr>
          <p:cNvPr id="7" name="Imagem 6"/>
          <p:cNvPicPr>
            <a:picLocks noChangeAspect="1"/>
          </p:cNvPicPr>
          <p:nvPr/>
        </p:nvPicPr>
        <p:blipFill rotWithShape="1">
          <a:blip r:embed="rId3">
            <a:extLst>
              <a:ext uri="{28A0092B-C50C-407E-A947-70E740481C1C}">
                <a14:useLocalDpi xmlns:a14="http://schemas.microsoft.com/office/drawing/2010/main" val="0"/>
              </a:ext>
            </a:extLst>
          </a:blip>
          <a:srcRect l="11019" r="12956"/>
          <a:stretch/>
        </p:blipFill>
        <p:spPr>
          <a:xfrm>
            <a:off x="6516216" y="188640"/>
            <a:ext cx="2372250" cy="1440160"/>
          </a:xfrm>
          <a:prstGeom prst="rect">
            <a:avLst/>
          </a:prstGeom>
        </p:spPr>
      </p:pic>
    </p:spTree>
    <p:extLst>
      <p:ext uri="{BB962C8B-B14F-4D97-AF65-F5344CB8AC3E}">
        <p14:creationId xmlns:p14="http://schemas.microsoft.com/office/powerpoint/2010/main" val="2997647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2718"/>
            <a:ext cx="8075240" cy="1371600"/>
          </a:xfrm>
        </p:spPr>
        <p:txBody>
          <a:bodyPr/>
          <a:lstStyle/>
          <a:p>
            <a:r>
              <a:rPr lang="pt-BR" dirty="0" smtClean="0">
                <a:solidFill>
                  <a:schemeClr val="tx1">
                    <a:lumMod val="75000"/>
                  </a:schemeClr>
                </a:solidFill>
              </a:rPr>
              <a:t>3. Compressões torácicas:</a:t>
            </a:r>
            <a:endParaRPr lang="pt-BR" dirty="0">
              <a:solidFill>
                <a:schemeClr val="tx1">
                  <a:lumMod val="75000"/>
                </a:schemeClr>
              </a:solidFill>
            </a:endParaRPr>
          </a:p>
        </p:txBody>
      </p:sp>
      <p:sp>
        <p:nvSpPr>
          <p:cNvPr id="3" name="Espaço Reservado para Conteúdo 2"/>
          <p:cNvSpPr>
            <a:spLocks noGrp="1"/>
          </p:cNvSpPr>
          <p:nvPr>
            <p:ph idx="1"/>
          </p:nvPr>
        </p:nvSpPr>
        <p:spPr>
          <a:xfrm>
            <a:off x="251520" y="1752600"/>
            <a:ext cx="8352928" cy="4844752"/>
          </a:xfrm>
        </p:spPr>
        <p:txBody>
          <a:bodyPr>
            <a:normAutofit/>
          </a:bodyPr>
          <a:lstStyle/>
          <a:p>
            <a:r>
              <a:rPr lang="pt-BR" dirty="0" smtClean="0">
                <a:solidFill>
                  <a:srgbClr val="020202"/>
                </a:solidFill>
              </a:rPr>
              <a:t>-  Localização</a:t>
            </a:r>
            <a:r>
              <a:rPr lang="pt-BR" dirty="0">
                <a:solidFill>
                  <a:srgbClr val="020202"/>
                </a:solidFill>
              </a:rPr>
              <a:t>: </a:t>
            </a:r>
            <a:r>
              <a:rPr lang="pt-BR" b="0" dirty="0">
                <a:solidFill>
                  <a:srgbClr val="020202"/>
                </a:solidFill>
              </a:rPr>
              <a:t>T</a:t>
            </a:r>
            <a:r>
              <a:rPr lang="pt-BR" b="0" dirty="0" smtClean="0">
                <a:solidFill>
                  <a:srgbClr val="020202"/>
                </a:solidFill>
              </a:rPr>
              <a:t>erço </a:t>
            </a:r>
            <a:r>
              <a:rPr lang="pt-BR" b="0" dirty="0">
                <a:solidFill>
                  <a:srgbClr val="020202"/>
                </a:solidFill>
              </a:rPr>
              <a:t>inferior do esterno </a:t>
            </a:r>
            <a:r>
              <a:rPr lang="pt-BR" dirty="0">
                <a:solidFill>
                  <a:srgbClr val="020202"/>
                </a:solidFill>
              </a:rPr>
              <a:t>	</a:t>
            </a:r>
          </a:p>
          <a:p>
            <a:r>
              <a:rPr lang="pt-BR" dirty="0" smtClean="0">
                <a:solidFill>
                  <a:srgbClr val="020202"/>
                </a:solidFill>
              </a:rPr>
              <a:t>- Profundidade</a:t>
            </a:r>
            <a:r>
              <a:rPr lang="pt-BR" dirty="0">
                <a:solidFill>
                  <a:srgbClr val="020202"/>
                </a:solidFill>
              </a:rPr>
              <a:t>: </a:t>
            </a:r>
            <a:r>
              <a:rPr lang="pt-BR" b="0" dirty="0">
                <a:solidFill>
                  <a:srgbClr val="020202"/>
                </a:solidFill>
              </a:rPr>
              <a:t>U</a:t>
            </a:r>
            <a:r>
              <a:rPr lang="pt-BR" b="0" dirty="0" smtClean="0">
                <a:solidFill>
                  <a:srgbClr val="020202"/>
                </a:solidFill>
              </a:rPr>
              <a:t>m </a:t>
            </a:r>
            <a:r>
              <a:rPr lang="pt-BR" b="0" dirty="0">
                <a:solidFill>
                  <a:srgbClr val="020202"/>
                </a:solidFill>
              </a:rPr>
              <a:t>terço do diâmetro </a:t>
            </a:r>
            <a:r>
              <a:rPr lang="pt-BR" b="0" dirty="0" smtClean="0">
                <a:solidFill>
                  <a:srgbClr val="020202"/>
                </a:solidFill>
              </a:rPr>
              <a:t>antero posterior </a:t>
            </a:r>
            <a:r>
              <a:rPr lang="pt-BR" dirty="0">
                <a:solidFill>
                  <a:srgbClr val="020202"/>
                </a:solidFill>
              </a:rPr>
              <a:t>	</a:t>
            </a:r>
          </a:p>
          <a:p>
            <a:r>
              <a:rPr lang="pt-BR" dirty="0" smtClean="0">
                <a:solidFill>
                  <a:srgbClr val="020202"/>
                </a:solidFill>
              </a:rPr>
              <a:t>- Técnica</a:t>
            </a:r>
            <a:r>
              <a:rPr lang="pt-BR" dirty="0">
                <a:solidFill>
                  <a:srgbClr val="020202"/>
                </a:solidFill>
              </a:rPr>
              <a:t>: </a:t>
            </a:r>
            <a:r>
              <a:rPr lang="pt-BR" b="0" dirty="0">
                <a:solidFill>
                  <a:srgbClr val="020202"/>
                </a:solidFill>
              </a:rPr>
              <a:t>P</a:t>
            </a:r>
            <a:r>
              <a:rPr lang="pt-BR" b="0" dirty="0" smtClean="0">
                <a:solidFill>
                  <a:srgbClr val="020202"/>
                </a:solidFill>
              </a:rPr>
              <a:t>referencialmente</a:t>
            </a:r>
            <a:r>
              <a:rPr lang="pt-BR" b="0" dirty="0">
                <a:solidFill>
                  <a:srgbClr val="020202"/>
                </a:solidFill>
              </a:rPr>
              <a:t>, dois polegares </a:t>
            </a:r>
            <a:r>
              <a:rPr lang="pt-BR" dirty="0">
                <a:solidFill>
                  <a:srgbClr val="020202"/>
                </a:solidFill>
              </a:rPr>
              <a:t>	</a:t>
            </a:r>
          </a:p>
          <a:p>
            <a:r>
              <a:rPr lang="pt-BR" dirty="0" smtClean="0">
                <a:solidFill>
                  <a:srgbClr val="020202"/>
                </a:solidFill>
              </a:rPr>
              <a:t>- Relação </a:t>
            </a:r>
            <a:r>
              <a:rPr lang="pt-BR" dirty="0">
                <a:solidFill>
                  <a:srgbClr val="020202"/>
                </a:solidFill>
              </a:rPr>
              <a:t>compressão/ventilação: </a:t>
            </a:r>
            <a:r>
              <a:rPr lang="pt-BR" b="0" dirty="0">
                <a:solidFill>
                  <a:srgbClr val="020202"/>
                </a:solidFill>
              </a:rPr>
              <a:t>3:1 	</a:t>
            </a:r>
          </a:p>
          <a:p>
            <a:r>
              <a:rPr lang="pt-BR" dirty="0" smtClean="0">
                <a:solidFill>
                  <a:srgbClr val="020202"/>
                </a:solidFill>
              </a:rPr>
              <a:t>- Frequência</a:t>
            </a:r>
            <a:r>
              <a:rPr lang="pt-BR" dirty="0">
                <a:solidFill>
                  <a:srgbClr val="020202"/>
                </a:solidFill>
              </a:rPr>
              <a:t>: </a:t>
            </a:r>
            <a:r>
              <a:rPr lang="pt-BR" b="0" dirty="0">
                <a:solidFill>
                  <a:srgbClr val="020202"/>
                </a:solidFill>
              </a:rPr>
              <a:t>90 compressões e 30 ventilações por minuto </a:t>
            </a:r>
            <a:r>
              <a:rPr lang="pt-BR" b="0" dirty="0"/>
              <a:t>	</a:t>
            </a:r>
          </a:p>
          <a:p>
            <a:endParaRPr lang="pt-BR"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40" t="15957" r="60328" b="52131"/>
          <a:stretch/>
        </p:blipFill>
        <p:spPr bwMode="auto">
          <a:xfrm>
            <a:off x="596156" y="4149080"/>
            <a:ext cx="3477718" cy="2188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967" t="58361" r="62295" b="8415"/>
          <a:stretch/>
        </p:blipFill>
        <p:spPr bwMode="auto">
          <a:xfrm>
            <a:off x="4716016" y="4149080"/>
            <a:ext cx="3456384" cy="2188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eta para baixo 5"/>
          <p:cNvSpPr/>
          <p:nvPr/>
        </p:nvSpPr>
        <p:spPr>
          <a:xfrm rot="17730684">
            <a:off x="179512" y="5157192"/>
            <a:ext cx="416644" cy="4320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642928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tx1">
                    <a:lumMod val="75000"/>
                  </a:schemeClr>
                </a:solidFill>
              </a:rPr>
              <a:t>Epidemiologia:</a:t>
            </a:r>
            <a:endParaRPr lang="pt-BR" dirty="0">
              <a:solidFill>
                <a:schemeClr val="tx1">
                  <a:lumMod val="75000"/>
                </a:schemeClr>
              </a:solidFill>
            </a:endParaRPr>
          </a:p>
        </p:txBody>
      </p:sp>
      <p:sp>
        <p:nvSpPr>
          <p:cNvPr id="3" name="Espaço Reservado para Conteúdo 2"/>
          <p:cNvSpPr>
            <a:spLocks noGrp="1"/>
          </p:cNvSpPr>
          <p:nvPr>
            <p:ph idx="1"/>
          </p:nvPr>
        </p:nvSpPr>
        <p:spPr/>
        <p:txBody>
          <a:bodyPr/>
          <a:lstStyle/>
          <a:p>
            <a:pPr marL="342900" indent="-342900">
              <a:buFont typeface="Wingdings" pitchFamily="2" charset="2"/>
              <a:buChar char="q"/>
            </a:pPr>
            <a:r>
              <a:rPr lang="pt-BR" dirty="0">
                <a:solidFill>
                  <a:schemeClr val="bg2">
                    <a:lumMod val="10000"/>
                  </a:schemeClr>
                </a:solidFill>
              </a:rPr>
              <a:t>No Brasil, dados do Ministério da Saúde revelam que a mortalidade neonatal representa cerca de 70% das mortes no primeiro ano de </a:t>
            </a:r>
            <a:r>
              <a:rPr lang="pt-BR" dirty="0" smtClean="0">
                <a:solidFill>
                  <a:schemeClr val="bg2">
                    <a:lumMod val="10000"/>
                  </a:schemeClr>
                </a:solidFill>
              </a:rPr>
              <a:t>vida</a:t>
            </a:r>
            <a:endParaRPr lang="pt-PT" dirty="0">
              <a:solidFill>
                <a:schemeClr val="bg2">
                  <a:lumMod val="10000"/>
                </a:schemeClr>
              </a:solidFill>
            </a:endParaRPr>
          </a:p>
          <a:p>
            <a:pPr marL="342900" indent="-342900">
              <a:buFont typeface="Wingdings" pitchFamily="2" charset="2"/>
              <a:buChar char="q"/>
            </a:pPr>
            <a:r>
              <a:rPr lang="pt-PT" dirty="0" smtClean="0">
                <a:solidFill>
                  <a:schemeClr val="bg2">
                    <a:lumMod val="10000"/>
                  </a:schemeClr>
                </a:solidFill>
              </a:rPr>
              <a:t>O </a:t>
            </a:r>
            <a:r>
              <a:rPr lang="pt-PT" dirty="0">
                <a:solidFill>
                  <a:schemeClr val="bg2">
                    <a:lumMod val="10000"/>
                  </a:schemeClr>
                </a:solidFill>
              </a:rPr>
              <a:t>Brasil é  o 10</a:t>
            </a:r>
            <a:r>
              <a:rPr lang="pt-PT" baseline="30000" dirty="0">
                <a:solidFill>
                  <a:schemeClr val="bg2">
                    <a:lumMod val="10000"/>
                  </a:schemeClr>
                </a:solidFill>
              </a:rPr>
              <a:t>o</a:t>
            </a:r>
            <a:r>
              <a:rPr lang="pt-PT" dirty="0">
                <a:solidFill>
                  <a:schemeClr val="bg2">
                    <a:lumMod val="10000"/>
                  </a:schemeClr>
                </a:solidFill>
              </a:rPr>
              <a:t> pais do mundo em número de nascidos </a:t>
            </a:r>
            <a:r>
              <a:rPr lang="pt-PT" dirty="0" smtClean="0">
                <a:solidFill>
                  <a:schemeClr val="bg2">
                    <a:lumMod val="10000"/>
                  </a:schemeClr>
                </a:solidFill>
              </a:rPr>
              <a:t>vivos </a:t>
            </a:r>
            <a:r>
              <a:rPr lang="pt-PT" dirty="0">
                <a:solidFill>
                  <a:schemeClr val="bg2">
                    <a:lumMod val="10000"/>
                  </a:schemeClr>
                </a:solidFill>
              </a:rPr>
              <a:t>prematuros (menores de 37 semanas) e 16</a:t>
            </a:r>
            <a:r>
              <a:rPr lang="pt-PT" baseline="30000" dirty="0">
                <a:solidFill>
                  <a:schemeClr val="bg2">
                    <a:lumMod val="10000"/>
                  </a:schemeClr>
                </a:solidFill>
              </a:rPr>
              <a:t>o</a:t>
            </a:r>
            <a:r>
              <a:rPr lang="pt-PT" dirty="0">
                <a:solidFill>
                  <a:schemeClr val="bg2">
                    <a:lumMod val="10000"/>
                  </a:schemeClr>
                </a:solidFill>
              </a:rPr>
              <a:t> na mortalidade decorrentes de complicações relacionadas a prematuridade, segundos dados da Organização Mundial de Saúde.</a:t>
            </a:r>
          </a:p>
          <a:p>
            <a:pPr marL="342900" indent="-342900">
              <a:buFont typeface="Wingdings" pitchFamily="2" charset="2"/>
              <a:buChar char="q"/>
            </a:pPr>
            <a:r>
              <a:rPr lang="pt-BR" dirty="0" smtClean="0">
                <a:solidFill>
                  <a:schemeClr val="bg2">
                    <a:lumMod val="10000"/>
                  </a:schemeClr>
                </a:solidFill>
              </a:rPr>
              <a:t>Aproximadamente </a:t>
            </a:r>
            <a:r>
              <a:rPr lang="pt-BR" dirty="0">
                <a:solidFill>
                  <a:schemeClr val="bg2">
                    <a:lumMod val="10000"/>
                  </a:schemeClr>
                </a:solidFill>
              </a:rPr>
              <a:t>um em cada dez recém-nascidos necessitará de alguma ajuda para respirar </a:t>
            </a:r>
            <a:r>
              <a:rPr lang="pt-BR" dirty="0" smtClean="0">
                <a:solidFill>
                  <a:schemeClr val="bg2">
                    <a:lumMod val="10000"/>
                  </a:schemeClr>
                </a:solidFill>
              </a:rPr>
              <a:t>e </a:t>
            </a:r>
            <a:r>
              <a:rPr lang="pt-BR" dirty="0">
                <a:solidFill>
                  <a:schemeClr val="bg2">
                    <a:lumMod val="10000"/>
                  </a:schemeClr>
                </a:solidFill>
              </a:rPr>
              <a:t>cerca de 1% precisará de esforços intensivos de </a:t>
            </a:r>
            <a:r>
              <a:rPr lang="pt-BR" dirty="0" smtClean="0">
                <a:solidFill>
                  <a:schemeClr val="bg2">
                    <a:lumMod val="10000"/>
                  </a:schemeClr>
                </a:solidFill>
              </a:rPr>
              <a:t>reanimação.</a:t>
            </a:r>
            <a:endParaRPr lang="pt-BR" dirty="0">
              <a:solidFill>
                <a:schemeClr val="bg2">
                  <a:lumMod val="10000"/>
                </a:schemeClr>
              </a:solidFill>
            </a:endParaRPr>
          </a:p>
        </p:txBody>
      </p:sp>
    </p:spTree>
    <p:extLst>
      <p:ext uri="{BB962C8B-B14F-4D97-AF65-F5344CB8AC3E}">
        <p14:creationId xmlns:p14="http://schemas.microsoft.com/office/powerpoint/2010/main" val="776488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2718"/>
            <a:ext cx="7643192" cy="1371600"/>
          </a:xfrm>
        </p:spPr>
        <p:txBody>
          <a:bodyPr/>
          <a:lstStyle/>
          <a:p>
            <a:r>
              <a:rPr lang="pt-BR" dirty="0" smtClean="0">
                <a:solidFill>
                  <a:schemeClr val="tx1">
                    <a:lumMod val="75000"/>
                  </a:schemeClr>
                </a:solidFill>
              </a:rPr>
              <a:t>Após 45 – 60 segundos de compressões...</a:t>
            </a:r>
            <a:endParaRPr lang="pt-BR" dirty="0"/>
          </a:p>
        </p:txBody>
      </p:sp>
      <p:sp>
        <p:nvSpPr>
          <p:cNvPr id="3" name="Espaço Reservado para Conteúdo 2"/>
          <p:cNvSpPr>
            <a:spLocks noGrp="1"/>
          </p:cNvSpPr>
          <p:nvPr>
            <p:ph idx="1"/>
          </p:nvPr>
        </p:nvSpPr>
        <p:spPr>
          <a:xfrm>
            <a:off x="467544" y="1752600"/>
            <a:ext cx="7992888" cy="4700736"/>
          </a:xfrm>
        </p:spPr>
        <p:txBody>
          <a:bodyPr/>
          <a:lstStyle/>
          <a:p>
            <a:pPr marL="342900" indent="-342900">
              <a:buFont typeface="Wingdings" pitchFamily="2" charset="2"/>
              <a:buChar char="§"/>
            </a:pPr>
            <a:r>
              <a:rPr lang="pt-BR" dirty="0" smtClean="0">
                <a:solidFill>
                  <a:srgbClr val="FF0000"/>
                </a:solidFill>
              </a:rPr>
              <a:t>Realiza a checagem da frequência cardíaca</a:t>
            </a:r>
            <a:r>
              <a:rPr lang="pt-BR" dirty="0" smtClean="0">
                <a:solidFill>
                  <a:schemeClr val="bg2">
                    <a:lumMod val="10000"/>
                  </a:schemeClr>
                </a:solidFill>
              </a:rPr>
              <a:t>:</a:t>
            </a:r>
          </a:p>
          <a:p>
            <a:pPr marL="342900" indent="-342900">
              <a:buFont typeface="Wingdings" pitchFamily="2" charset="2"/>
              <a:buChar char="§"/>
            </a:pPr>
            <a:endParaRPr lang="pt-BR" dirty="0" smtClean="0">
              <a:solidFill>
                <a:schemeClr val="bg2">
                  <a:lumMod val="10000"/>
                </a:schemeClr>
              </a:solidFill>
            </a:endParaRPr>
          </a:p>
          <a:p>
            <a:pPr marL="342900" indent="-342900">
              <a:buFont typeface="Wingdings" pitchFamily="2" charset="2"/>
              <a:buChar char="§"/>
            </a:pPr>
            <a:r>
              <a:rPr lang="pt-BR" dirty="0" smtClean="0">
                <a:solidFill>
                  <a:schemeClr val="bg2">
                    <a:lumMod val="10000"/>
                  </a:schemeClr>
                </a:solidFill>
              </a:rPr>
              <a:t>    FC entre 60 e 100?</a:t>
            </a:r>
          </a:p>
          <a:p>
            <a:r>
              <a:rPr lang="pt-BR" dirty="0" smtClean="0">
                <a:solidFill>
                  <a:schemeClr val="bg2">
                    <a:lumMod val="10000"/>
                  </a:schemeClr>
                </a:solidFill>
              </a:rPr>
              <a:t>- PARA APENAS AS COMPRESSÕES</a:t>
            </a:r>
          </a:p>
          <a:p>
            <a:pPr marL="342900" indent="-342900">
              <a:buFont typeface="Wingdings" pitchFamily="2" charset="2"/>
              <a:buChar char="§"/>
            </a:pPr>
            <a:r>
              <a:rPr lang="pt-BR" dirty="0" smtClean="0">
                <a:solidFill>
                  <a:schemeClr val="bg2">
                    <a:lumMod val="10000"/>
                  </a:schemeClr>
                </a:solidFill>
              </a:rPr>
              <a:t>FC&gt; 100bpm e respiração espontânea?</a:t>
            </a:r>
          </a:p>
          <a:p>
            <a:r>
              <a:rPr lang="pt-BR" dirty="0" smtClean="0">
                <a:solidFill>
                  <a:schemeClr val="bg2">
                    <a:lumMod val="10000"/>
                  </a:schemeClr>
                </a:solidFill>
              </a:rPr>
              <a:t>- PARA AS COMPRESSÕES E VENTILAÇÕES</a:t>
            </a:r>
          </a:p>
          <a:p>
            <a:pPr marL="342900" indent="-342900">
              <a:buFont typeface="Wingdings" pitchFamily="2" charset="2"/>
              <a:buChar char="§"/>
            </a:pPr>
            <a:r>
              <a:rPr lang="pt-BR" dirty="0" smtClean="0">
                <a:solidFill>
                  <a:schemeClr val="bg2">
                    <a:lumMod val="10000"/>
                  </a:schemeClr>
                </a:solidFill>
              </a:rPr>
              <a:t>FC&lt; 60?</a:t>
            </a:r>
          </a:p>
          <a:p>
            <a:r>
              <a:rPr lang="pt-BR" dirty="0" smtClean="0">
                <a:solidFill>
                  <a:schemeClr val="bg2">
                    <a:lumMod val="10000"/>
                  </a:schemeClr>
                </a:solidFill>
              </a:rPr>
              <a:t>- ADMINISTRA EPINEFRINA E\OU EXPANSOR DE VOLUME</a:t>
            </a:r>
          </a:p>
          <a:p>
            <a:endParaRPr lang="pt-BR" dirty="0" smtClean="0">
              <a:solidFill>
                <a:schemeClr val="tx1">
                  <a:lumMod val="75000"/>
                </a:schemeClr>
              </a:solidFill>
            </a:endParaRPr>
          </a:p>
          <a:p>
            <a:pPr marL="342900" indent="-342900">
              <a:buFontTx/>
              <a:buChar char="-"/>
            </a:pPr>
            <a:endParaRPr lang="pt-BR" dirty="0"/>
          </a:p>
        </p:txBody>
      </p:sp>
    </p:spTree>
    <p:extLst>
      <p:ext uri="{BB962C8B-B14F-4D97-AF65-F5344CB8AC3E}">
        <p14:creationId xmlns:p14="http://schemas.microsoft.com/office/powerpoint/2010/main" val="2579220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2718"/>
            <a:ext cx="7715200" cy="1371600"/>
          </a:xfrm>
        </p:spPr>
        <p:txBody>
          <a:bodyPr/>
          <a:lstStyle/>
          <a:p>
            <a:r>
              <a:rPr lang="pt-BR" dirty="0" smtClean="0">
                <a:solidFill>
                  <a:schemeClr val="tx1">
                    <a:lumMod val="75000"/>
                  </a:schemeClr>
                </a:solidFill>
              </a:rPr>
              <a:t>4. MEDICAÇÕES:</a:t>
            </a:r>
            <a:endParaRPr lang="pt-BR" dirty="0">
              <a:solidFill>
                <a:schemeClr val="tx1">
                  <a:lumMod val="75000"/>
                </a:schemeClr>
              </a:solidFill>
            </a:endParaRPr>
          </a:p>
        </p:txBody>
      </p:sp>
      <p:sp>
        <p:nvSpPr>
          <p:cNvPr id="3" name="Espaço Reservado para Conteúdo 2"/>
          <p:cNvSpPr>
            <a:spLocks noGrp="1"/>
          </p:cNvSpPr>
          <p:nvPr>
            <p:ph idx="1"/>
          </p:nvPr>
        </p:nvSpPr>
        <p:spPr>
          <a:xfrm>
            <a:off x="251520" y="1484784"/>
            <a:ext cx="8496944" cy="5040560"/>
          </a:xfrm>
        </p:spPr>
        <p:txBody>
          <a:bodyPr/>
          <a:lstStyle/>
          <a:p>
            <a:pPr marL="342900" indent="-342900">
              <a:buFont typeface="Wingdings" pitchFamily="2" charset="2"/>
              <a:buChar char="§"/>
            </a:pPr>
            <a:r>
              <a:rPr lang="pt-BR" dirty="0" smtClean="0">
                <a:solidFill>
                  <a:srgbClr val="FF0000"/>
                </a:solidFill>
              </a:rPr>
              <a:t>EPINEFRINA</a:t>
            </a:r>
          </a:p>
          <a:p>
            <a:r>
              <a:rPr lang="pt-BR" dirty="0">
                <a:solidFill>
                  <a:srgbClr val="FF0000"/>
                </a:solidFill>
              </a:rPr>
              <a:t> </a:t>
            </a:r>
            <a:r>
              <a:rPr lang="pt-BR" dirty="0" smtClean="0">
                <a:solidFill>
                  <a:schemeClr val="bg2">
                    <a:lumMod val="10000"/>
                  </a:schemeClr>
                </a:solidFill>
              </a:rPr>
              <a:t>-  Endovenosa: 0,01 mg – 0,03mg/kg</a:t>
            </a:r>
          </a:p>
          <a:p>
            <a:r>
              <a:rPr lang="pt-BR" dirty="0" smtClean="0">
                <a:solidFill>
                  <a:schemeClr val="bg2">
                    <a:lumMod val="10000"/>
                  </a:schemeClr>
                </a:solidFill>
              </a:rPr>
              <a:t> - Tubo endotraqueal: 0,05 – 0,1mg/kg</a:t>
            </a:r>
          </a:p>
          <a:p>
            <a:pPr marL="342900" indent="-342900">
              <a:buFont typeface="Wingdings" pitchFamily="2" charset="2"/>
              <a:buChar char="§"/>
            </a:pPr>
            <a:r>
              <a:rPr lang="pt-BR" dirty="0" smtClean="0">
                <a:solidFill>
                  <a:schemeClr val="bg2">
                    <a:lumMod val="10000"/>
                  </a:schemeClr>
                </a:solidFill>
              </a:rPr>
              <a:t>BRADICARDIA PERSISTE</a:t>
            </a:r>
            <a:r>
              <a:rPr lang="pt-BR" dirty="0">
                <a:solidFill>
                  <a:schemeClr val="bg2">
                    <a:lumMod val="10000"/>
                  </a:schemeClr>
                </a:solidFill>
              </a:rPr>
              <a:t>?</a:t>
            </a:r>
            <a:endParaRPr lang="pt-BR" dirty="0" smtClean="0">
              <a:solidFill>
                <a:schemeClr val="bg2">
                  <a:lumMod val="10000"/>
                </a:schemeClr>
              </a:solidFill>
            </a:endParaRPr>
          </a:p>
          <a:p>
            <a:r>
              <a:rPr lang="pt-BR" dirty="0" smtClean="0">
                <a:solidFill>
                  <a:schemeClr val="bg2">
                    <a:lumMod val="10000"/>
                  </a:schemeClr>
                </a:solidFill>
              </a:rPr>
              <a:t> - Administra epinefrina 0,03 mg/kg a cada 3-5 minutos, por veia umbilical.</a:t>
            </a:r>
          </a:p>
          <a:p>
            <a:pPr marL="342900" indent="-342900">
              <a:buFont typeface="Wingdings" pitchFamily="2" charset="2"/>
              <a:buChar char="§"/>
            </a:pPr>
            <a:r>
              <a:rPr lang="pt-BR" dirty="0" smtClean="0">
                <a:solidFill>
                  <a:srgbClr val="FF0000"/>
                </a:solidFill>
              </a:rPr>
              <a:t>EXPANSORES DE VOLUME</a:t>
            </a:r>
          </a:p>
          <a:p>
            <a:pPr marL="342900" indent="-342900">
              <a:buFontTx/>
              <a:buChar char="-"/>
            </a:pPr>
            <a:r>
              <a:rPr lang="pt-BR" dirty="0" smtClean="0">
                <a:solidFill>
                  <a:schemeClr val="bg2">
                    <a:lumMod val="10000"/>
                  </a:schemeClr>
                </a:solidFill>
              </a:rPr>
              <a:t>Devem ser utilizados em situações em que se observa sinais de choque </a:t>
            </a:r>
          </a:p>
          <a:p>
            <a:pPr marL="342900" indent="-342900">
              <a:buFontTx/>
              <a:buChar char="-"/>
            </a:pPr>
            <a:r>
              <a:rPr lang="pt-BR" dirty="0" smtClean="0">
                <a:solidFill>
                  <a:schemeClr val="bg2">
                    <a:lumMod val="10000"/>
                  </a:schemeClr>
                </a:solidFill>
              </a:rPr>
              <a:t>Solução cristaloide isotônica: 10ml/kg</a:t>
            </a:r>
          </a:p>
          <a:p>
            <a:pPr marL="342900" indent="-342900">
              <a:buFontTx/>
              <a:buChar char="-"/>
            </a:pPr>
            <a:r>
              <a:rPr lang="pt-BR" dirty="0" smtClean="0">
                <a:solidFill>
                  <a:schemeClr val="bg2">
                    <a:lumMod val="10000"/>
                  </a:schemeClr>
                </a:solidFill>
              </a:rPr>
              <a:t>Sangue total : 10ml/kg</a:t>
            </a:r>
            <a:endParaRPr lang="pt-BR" dirty="0">
              <a:solidFill>
                <a:schemeClr val="bg2">
                  <a:lumMod val="10000"/>
                </a:schemeClr>
              </a:solidFill>
            </a:endParaRPr>
          </a:p>
        </p:txBody>
      </p:sp>
      <p:pic>
        <p:nvPicPr>
          <p:cNvPr id="4" name="Picture 2"/>
          <p:cNvPicPr>
            <a:picLocks noChangeAspect="1" noChangeArrowheads="1"/>
          </p:cNvPicPr>
          <p:nvPr/>
        </p:nvPicPr>
        <p:blipFill>
          <a:blip r:embed="rId3" cstate="print"/>
          <a:srcRect/>
          <a:stretch>
            <a:fillRect/>
          </a:stretch>
        </p:blipFill>
        <p:spPr bwMode="auto">
          <a:xfrm>
            <a:off x="5220072" y="836712"/>
            <a:ext cx="3240360" cy="2315041"/>
          </a:xfrm>
          <a:prstGeom prst="rect">
            <a:avLst/>
          </a:prstGeom>
          <a:noFill/>
          <a:ln w="9525">
            <a:noFill/>
            <a:miter lim="800000"/>
            <a:headEnd/>
            <a:tailEnd/>
          </a:ln>
        </p:spPr>
      </p:pic>
    </p:spTree>
    <p:extLst>
      <p:ext uri="{BB962C8B-B14F-4D97-AF65-F5344CB8AC3E}">
        <p14:creationId xmlns:p14="http://schemas.microsoft.com/office/powerpoint/2010/main" val="4083399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m para LIQUIDO MECONIAL"/>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2054" t="23733" r="9237" b="17617"/>
          <a:stretch/>
        </p:blipFill>
        <p:spPr bwMode="auto">
          <a:xfrm>
            <a:off x="6444208" y="4221088"/>
            <a:ext cx="1978702" cy="2248526"/>
          </a:xfrm>
          <a:prstGeom prst="rect">
            <a:avLst/>
          </a:prstGeom>
          <a:noFill/>
          <a:extLst>
            <a:ext uri="{909E8E84-426E-40DD-AFC4-6F175D3DCCD1}">
              <a14:hiddenFill xmlns:a14="http://schemas.microsoft.com/office/drawing/2010/main">
                <a:solidFill>
                  <a:srgbClr val="FFFFFF"/>
                </a:solidFill>
              </a14:hiddenFill>
            </a:ext>
          </a:extLst>
        </p:spPr>
      </p:pic>
      <p:sp>
        <p:nvSpPr>
          <p:cNvPr id="4" name="Espaço Reservado para Texto 3"/>
          <p:cNvSpPr>
            <a:spLocks noGrp="1"/>
          </p:cNvSpPr>
          <p:nvPr>
            <p:ph type="body" sz="half" idx="2"/>
          </p:nvPr>
        </p:nvSpPr>
        <p:spPr>
          <a:xfrm>
            <a:off x="251520" y="1600200"/>
            <a:ext cx="5760640" cy="4925144"/>
          </a:xfrm>
        </p:spPr>
        <p:txBody>
          <a:bodyPr/>
          <a:lstStyle/>
          <a:p>
            <a:pPr marL="285750" indent="-285750">
              <a:buFont typeface="Wingdings" pitchFamily="2" charset="2"/>
              <a:buChar char="§"/>
            </a:pPr>
            <a:r>
              <a:rPr lang="pt-BR" dirty="0" smtClean="0">
                <a:solidFill>
                  <a:srgbClr val="FF0000"/>
                </a:solidFill>
              </a:rPr>
              <a:t>São avaliados pela vitalidade</a:t>
            </a:r>
          </a:p>
          <a:p>
            <a:pPr marL="285750" indent="-285750">
              <a:buFont typeface="Wingdings" pitchFamily="2" charset="2"/>
              <a:buChar char="§"/>
            </a:pPr>
            <a:r>
              <a:rPr lang="pt-BR" dirty="0" smtClean="0">
                <a:solidFill>
                  <a:schemeClr val="bg2">
                    <a:lumMod val="10000"/>
                  </a:schemeClr>
                </a:solidFill>
              </a:rPr>
              <a:t>RN nasceu com boa vitalidade:</a:t>
            </a:r>
          </a:p>
          <a:p>
            <a:pPr marL="285750" indent="-285750">
              <a:buFontTx/>
              <a:buChar char="-"/>
            </a:pPr>
            <a:r>
              <a:rPr lang="pt-BR" dirty="0" smtClean="0">
                <a:solidFill>
                  <a:schemeClr val="bg2">
                    <a:lumMod val="10000"/>
                  </a:schemeClr>
                </a:solidFill>
              </a:rPr>
              <a:t>COLOCA-O PELE A PELE COM A MÃE APÓS CAMPLEAR CORDÃO.</a:t>
            </a:r>
          </a:p>
          <a:p>
            <a:pPr marL="285750" indent="-285750">
              <a:buFont typeface="Wingdings" pitchFamily="2" charset="2"/>
              <a:buChar char="§"/>
            </a:pPr>
            <a:r>
              <a:rPr lang="pt-BR" dirty="0" smtClean="0">
                <a:solidFill>
                  <a:schemeClr val="bg2">
                    <a:lumMod val="10000"/>
                  </a:schemeClr>
                </a:solidFill>
              </a:rPr>
              <a:t>RN não nasceu com boa vitalidade:</a:t>
            </a:r>
          </a:p>
          <a:p>
            <a:pPr marL="285750" indent="-285750">
              <a:buFontTx/>
              <a:buChar char="-"/>
            </a:pPr>
            <a:r>
              <a:rPr lang="pt-BR" dirty="0" smtClean="0">
                <a:solidFill>
                  <a:srgbClr val="020202"/>
                </a:solidFill>
              </a:rPr>
              <a:t>INICIA-SE MANOBRAS DE REANIMAÇÃO, COM PASSOS INICIAIS E VPP.</a:t>
            </a:r>
          </a:p>
          <a:p>
            <a:pPr marL="285750" indent="-285750">
              <a:buFont typeface="Wingdings" pitchFamily="2" charset="2"/>
              <a:buChar char="§"/>
            </a:pPr>
            <a:r>
              <a:rPr lang="pt-BR" dirty="0" smtClean="0">
                <a:solidFill>
                  <a:srgbClr val="020202"/>
                </a:solidFill>
              </a:rPr>
              <a:t>Recém nascido não melhorou</a:t>
            </a:r>
            <a:r>
              <a:rPr lang="pt-BR" dirty="0">
                <a:solidFill>
                  <a:srgbClr val="020202"/>
                </a:solidFill>
              </a:rPr>
              <a:t>?</a:t>
            </a:r>
            <a:endParaRPr lang="pt-BR" dirty="0" smtClean="0">
              <a:solidFill>
                <a:srgbClr val="020202"/>
              </a:solidFill>
            </a:endParaRPr>
          </a:p>
          <a:p>
            <a:pPr marL="285750" indent="-285750">
              <a:buFontTx/>
              <a:buChar char="-"/>
            </a:pPr>
            <a:r>
              <a:rPr lang="pt-BR" dirty="0" smtClean="0">
                <a:solidFill>
                  <a:srgbClr val="020202"/>
                </a:solidFill>
              </a:rPr>
              <a:t>INICIA ASPIRAÇÃO ENDOTRAQUELA ATRAVÉS DE UM DISPOSITIVO DE ASPIRAÇÃO DE MECÔNIO</a:t>
            </a:r>
          </a:p>
          <a:p>
            <a:pPr marL="285750" indent="-285750">
              <a:buFont typeface="Wingdings" pitchFamily="2" charset="2"/>
              <a:buChar char="§"/>
            </a:pPr>
            <a:r>
              <a:rPr lang="pt-BR" dirty="0" smtClean="0">
                <a:solidFill>
                  <a:srgbClr val="020202"/>
                </a:solidFill>
              </a:rPr>
              <a:t>Recém nascido não melhorou? </a:t>
            </a:r>
          </a:p>
          <a:p>
            <a:pPr marL="285750" indent="-285750">
              <a:buFontTx/>
              <a:buChar char="-"/>
            </a:pPr>
            <a:r>
              <a:rPr lang="pt-BR" dirty="0" smtClean="0">
                <a:solidFill>
                  <a:schemeClr val="bg2">
                    <a:lumMod val="10000"/>
                  </a:schemeClr>
                </a:solidFill>
              </a:rPr>
              <a:t>CONTINUA OS PASSOS DE REANIMAÇÃO, VPP COM AUMENTO DA SUPLEMENTAÇÃO DE O2.</a:t>
            </a:r>
          </a:p>
          <a:p>
            <a:pPr marL="285750" indent="-285750">
              <a:buFontTx/>
              <a:buChar char="-"/>
            </a:pPr>
            <a:endParaRPr lang="pt-BR" dirty="0" smtClean="0">
              <a:solidFill>
                <a:schemeClr val="bg2">
                  <a:lumMod val="10000"/>
                </a:schemeClr>
              </a:solidFill>
            </a:endParaRPr>
          </a:p>
          <a:p>
            <a:pPr marL="285750" indent="-285750">
              <a:buFontTx/>
              <a:buChar char="-"/>
            </a:pPr>
            <a:endParaRPr lang="pt-BR" dirty="0">
              <a:solidFill>
                <a:schemeClr val="bg2">
                  <a:lumMod val="10000"/>
                </a:schemeClr>
              </a:solidFill>
            </a:endParaRPr>
          </a:p>
        </p:txBody>
      </p:sp>
      <p:sp>
        <p:nvSpPr>
          <p:cNvPr id="2" name="Título 1"/>
          <p:cNvSpPr>
            <a:spLocks noGrp="1"/>
          </p:cNvSpPr>
          <p:nvPr>
            <p:ph type="title"/>
          </p:nvPr>
        </p:nvSpPr>
        <p:spPr>
          <a:xfrm>
            <a:off x="457200" y="152718"/>
            <a:ext cx="8435280" cy="1371600"/>
          </a:xfrm>
        </p:spPr>
        <p:txBody>
          <a:bodyPr>
            <a:normAutofit fontScale="90000"/>
          </a:bodyPr>
          <a:lstStyle/>
          <a:p>
            <a:r>
              <a:rPr lang="pt-BR" dirty="0" smtClean="0">
                <a:solidFill>
                  <a:schemeClr val="tx1">
                    <a:lumMod val="75000"/>
                  </a:schemeClr>
                </a:solidFill>
              </a:rPr>
              <a:t>Situação especial: RECÉM NASCIDO BANHADO EM LÍQUIDO MECONIAL.</a:t>
            </a:r>
            <a:endParaRPr lang="pt-BR" dirty="0">
              <a:solidFill>
                <a:schemeClr val="tx1">
                  <a:lumMod val="75000"/>
                </a:schemeClr>
              </a:solidFill>
            </a:endParaRPr>
          </a:p>
        </p:txBody>
      </p:sp>
      <p:pic>
        <p:nvPicPr>
          <p:cNvPr id="4102" name="Picture 6" descr="Resultado de imagem para aspirador deLIQUIDO MECONI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1196752"/>
            <a:ext cx="3493040" cy="2323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546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sz="half" idx="2"/>
          </p:nvPr>
        </p:nvSpPr>
        <p:spPr>
          <a:xfrm>
            <a:off x="457200" y="1600200"/>
            <a:ext cx="5626968" cy="4480560"/>
          </a:xfrm>
        </p:spPr>
        <p:txBody>
          <a:bodyPr/>
          <a:lstStyle/>
          <a:p>
            <a:pPr marL="285750" indent="-285750">
              <a:buFont typeface="Wingdings" pitchFamily="2" charset="2"/>
              <a:buChar char="§"/>
            </a:pPr>
            <a:endParaRPr lang="pt-BR" b="0" dirty="0" smtClean="0">
              <a:solidFill>
                <a:srgbClr val="020202"/>
              </a:solidFill>
            </a:endParaRPr>
          </a:p>
          <a:p>
            <a:pPr marL="285750" indent="-285750">
              <a:buFont typeface="Wingdings" pitchFamily="2" charset="2"/>
              <a:buChar char="§"/>
            </a:pPr>
            <a:r>
              <a:rPr lang="pt-BR" b="0" dirty="0" smtClean="0">
                <a:solidFill>
                  <a:srgbClr val="020202"/>
                </a:solidFill>
              </a:rPr>
              <a:t>A </a:t>
            </a:r>
            <a:r>
              <a:rPr lang="pt-BR" b="0" dirty="0">
                <a:solidFill>
                  <a:srgbClr val="020202"/>
                </a:solidFill>
              </a:rPr>
              <a:t>suspeita de hérnia diafragmática congênita</a:t>
            </a:r>
          </a:p>
          <a:p>
            <a:r>
              <a:rPr lang="pt-BR" b="0" dirty="0">
                <a:solidFill>
                  <a:srgbClr val="020202"/>
                </a:solidFill>
              </a:rPr>
              <a:t>é feita pela presença de sinais como dificuldade</a:t>
            </a:r>
          </a:p>
          <a:p>
            <a:r>
              <a:rPr lang="pt-BR" b="0" dirty="0">
                <a:solidFill>
                  <a:srgbClr val="020202"/>
                </a:solidFill>
              </a:rPr>
              <a:t>respiratória e abdome escavado, ou confirmação</a:t>
            </a:r>
          </a:p>
          <a:p>
            <a:r>
              <a:rPr lang="pt-BR" b="0" dirty="0">
                <a:solidFill>
                  <a:srgbClr val="020202"/>
                </a:solidFill>
              </a:rPr>
              <a:t>da malformação pela USG </a:t>
            </a:r>
            <a:r>
              <a:rPr lang="pt-BR" b="0" dirty="0" smtClean="0">
                <a:solidFill>
                  <a:srgbClr val="020202"/>
                </a:solidFill>
              </a:rPr>
              <a:t>pré-natal.</a:t>
            </a:r>
          </a:p>
          <a:p>
            <a:endParaRPr lang="pt-BR" b="0" dirty="0" smtClean="0">
              <a:solidFill>
                <a:srgbClr val="020202"/>
              </a:solidFill>
            </a:endParaRPr>
          </a:p>
          <a:p>
            <a:pPr marL="285750" indent="-285750">
              <a:buFont typeface="Wingdings" pitchFamily="2" charset="2"/>
              <a:buChar char="§"/>
            </a:pPr>
            <a:r>
              <a:rPr lang="pt-BR" dirty="0" smtClean="0">
                <a:solidFill>
                  <a:srgbClr val="020202"/>
                </a:solidFill>
              </a:rPr>
              <a:t>CONDUTA:</a:t>
            </a:r>
          </a:p>
          <a:p>
            <a:r>
              <a:rPr lang="pt-BR" b="0" dirty="0">
                <a:solidFill>
                  <a:srgbClr val="020202"/>
                </a:solidFill>
              </a:rPr>
              <a:t>I</a:t>
            </a:r>
            <a:r>
              <a:rPr lang="pt-BR" b="0" dirty="0" smtClean="0">
                <a:solidFill>
                  <a:srgbClr val="020202"/>
                </a:solidFill>
              </a:rPr>
              <a:t>ntubação orotraqueal</a:t>
            </a:r>
            <a:r>
              <a:rPr lang="pt-BR" b="0" dirty="0">
                <a:solidFill>
                  <a:srgbClr val="020202"/>
                </a:solidFill>
              </a:rPr>
              <a:t> </a:t>
            </a:r>
            <a:r>
              <a:rPr lang="pt-BR" b="0" dirty="0" smtClean="0">
                <a:solidFill>
                  <a:srgbClr val="020202"/>
                </a:solidFill>
              </a:rPr>
              <a:t>imediata </a:t>
            </a:r>
            <a:r>
              <a:rPr lang="pt-BR" b="0" dirty="0">
                <a:solidFill>
                  <a:srgbClr val="020202"/>
                </a:solidFill>
              </a:rPr>
              <a:t>com VPP e oxigenação + </a:t>
            </a:r>
            <a:r>
              <a:rPr lang="pt-BR" b="0" dirty="0" smtClean="0">
                <a:solidFill>
                  <a:srgbClr val="020202"/>
                </a:solidFill>
              </a:rPr>
              <a:t>sonda de </a:t>
            </a:r>
            <a:r>
              <a:rPr lang="pt-BR" b="0" dirty="0">
                <a:solidFill>
                  <a:srgbClr val="020202"/>
                </a:solidFill>
              </a:rPr>
              <a:t>aspiração gástrica</a:t>
            </a:r>
            <a:endParaRPr lang="pt-BR" dirty="0">
              <a:solidFill>
                <a:srgbClr val="020202"/>
              </a:solidFill>
            </a:endParaRPr>
          </a:p>
        </p:txBody>
      </p:sp>
      <p:sp>
        <p:nvSpPr>
          <p:cNvPr id="4" name="Título 3"/>
          <p:cNvSpPr>
            <a:spLocks noGrp="1"/>
          </p:cNvSpPr>
          <p:nvPr>
            <p:ph type="title"/>
          </p:nvPr>
        </p:nvSpPr>
        <p:spPr>
          <a:xfrm>
            <a:off x="323528" y="260648"/>
            <a:ext cx="8219256" cy="1371600"/>
          </a:xfrm>
        </p:spPr>
        <p:txBody>
          <a:bodyPr>
            <a:normAutofit fontScale="90000"/>
          </a:bodyPr>
          <a:lstStyle/>
          <a:p>
            <a:r>
              <a:rPr lang="pt-BR" dirty="0" smtClean="0">
                <a:solidFill>
                  <a:schemeClr val="tx1">
                    <a:lumMod val="75000"/>
                  </a:schemeClr>
                </a:solidFill>
              </a:rPr>
              <a:t>Situação especial: Recém nascido com hérnia diafragmática</a:t>
            </a:r>
            <a:endParaRPr lang="pt-BR" dirty="0">
              <a:solidFill>
                <a:schemeClr val="tx1">
                  <a:lumMod val="75000"/>
                </a:schemeClr>
              </a:solidFill>
            </a:endParaRP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b="10015"/>
          <a:stretch/>
        </p:blipFill>
        <p:spPr bwMode="auto">
          <a:xfrm>
            <a:off x="6012161" y="1844824"/>
            <a:ext cx="2763390" cy="3888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9233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2718"/>
            <a:ext cx="7715200" cy="1371600"/>
          </a:xfrm>
        </p:spPr>
        <p:txBody>
          <a:bodyPr/>
          <a:lstStyle/>
          <a:p>
            <a:r>
              <a:rPr lang="pt-BR" dirty="0" smtClean="0">
                <a:solidFill>
                  <a:schemeClr val="tx1">
                    <a:lumMod val="75000"/>
                  </a:schemeClr>
                </a:solidFill>
              </a:rPr>
              <a:t>Quando parar a reanimação:</a:t>
            </a:r>
            <a:endParaRPr lang="pt-BR" dirty="0">
              <a:solidFill>
                <a:schemeClr val="tx1">
                  <a:lumMod val="75000"/>
                </a:schemeClr>
              </a:solidFill>
            </a:endParaRPr>
          </a:p>
        </p:txBody>
      </p:sp>
      <p:sp>
        <p:nvSpPr>
          <p:cNvPr id="3" name="Espaço Reservado para Conteúdo 2"/>
          <p:cNvSpPr>
            <a:spLocks noGrp="1"/>
          </p:cNvSpPr>
          <p:nvPr>
            <p:ph idx="1"/>
          </p:nvPr>
        </p:nvSpPr>
        <p:spPr>
          <a:xfrm>
            <a:off x="457200" y="1752600"/>
            <a:ext cx="7715200" cy="4484712"/>
          </a:xfrm>
        </p:spPr>
        <p:txBody>
          <a:bodyPr/>
          <a:lstStyle/>
          <a:p>
            <a:pPr marL="342900" indent="-342900">
              <a:buFont typeface="Wingdings" pitchFamily="2" charset="2"/>
              <a:buChar char="§"/>
            </a:pPr>
            <a:r>
              <a:rPr lang="pt-BR" dirty="0" smtClean="0">
                <a:solidFill>
                  <a:schemeClr val="bg2">
                    <a:lumMod val="10000"/>
                  </a:schemeClr>
                </a:solidFill>
              </a:rPr>
              <a:t>É indicado parar quando já se passaram 10 minutos de reanimação e o bebê continua sem batimentos cardíacos. </a:t>
            </a:r>
            <a:endParaRPr lang="pt-BR" dirty="0">
              <a:solidFill>
                <a:schemeClr val="bg2">
                  <a:lumMod val="10000"/>
                </a:schemeClr>
              </a:solidFill>
            </a:endParaRPr>
          </a:p>
          <a:p>
            <a:pPr marL="342900" indent="-342900">
              <a:buFont typeface="Wingdings" pitchFamily="2" charset="2"/>
              <a:buChar char="§"/>
            </a:pPr>
            <a:r>
              <a:rPr lang="pt-BR" dirty="0" smtClean="0">
                <a:solidFill>
                  <a:schemeClr val="bg2">
                    <a:lumMod val="10000"/>
                  </a:schemeClr>
                </a:solidFill>
              </a:rPr>
              <a:t>Para os </a:t>
            </a:r>
            <a:r>
              <a:rPr lang="pt-BR" dirty="0">
                <a:solidFill>
                  <a:schemeClr val="bg2">
                    <a:lumMod val="10000"/>
                  </a:schemeClr>
                </a:solidFill>
              </a:rPr>
              <a:t>demais recém-nascidos reanimados</a:t>
            </a:r>
            <a:r>
              <a:rPr lang="pt-BR" dirty="0" smtClean="0">
                <a:solidFill>
                  <a:schemeClr val="bg2">
                    <a:lumMod val="10000"/>
                  </a:schemeClr>
                </a:solidFill>
              </a:rPr>
              <a:t>, aqueles que retornaram a vida, </a:t>
            </a:r>
            <a:r>
              <a:rPr lang="pt-BR" dirty="0">
                <a:solidFill>
                  <a:schemeClr val="bg2">
                    <a:lumMod val="10000"/>
                  </a:schemeClr>
                </a:solidFill>
              </a:rPr>
              <a:t>as manobras devem ser continuadas até que o </a:t>
            </a:r>
            <a:r>
              <a:rPr lang="pt-BR" dirty="0" smtClean="0">
                <a:solidFill>
                  <a:schemeClr val="bg2">
                    <a:lumMod val="10000"/>
                  </a:schemeClr>
                </a:solidFill>
              </a:rPr>
              <a:t>APGAR </a:t>
            </a:r>
            <a:r>
              <a:rPr lang="pt-BR" dirty="0">
                <a:solidFill>
                  <a:schemeClr val="bg2">
                    <a:lumMod val="10000"/>
                  </a:schemeClr>
                </a:solidFill>
              </a:rPr>
              <a:t>atinja o valor &gt; a 7 ou 20 minutos de vida</a:t>
            </a:r>
            <a:r>
              <a:rPr lang="pt-BR" dirty="0" smtClean="0">
                <a:solidFill>
                  <a:schemeClr val="bg2">
                    <a:lumMod val="10000"/>
                  </a:schemeClr>
                </a:solidFill>
              </a:rPr>
              <a:t>, ou seja, mesmo após 20 minutos de reanimação, se o apgar estiver em 5, por exemplo, </a:t>
            </a:r>
            <a:r>
              <a:rPr lang="pt-BR" dirty="0" smtClean="0">
                <a:solidFill>
                  <a:schemeClr val="bg2">
                    <a:lumMod val="10000"/>
                  </a:schemeClr>
                </a:solidFill>
              </a:rPr>
              <a:t>deve-se</a:t>
            </a:r>
            <a:r>
              <a:rPr lang="pt-BR" dirty="0" smtClean="0">
                <a:solidFill>
                  <a:schemeClr val="bg2">
                    <a:lumMod val="10000"/>
                  </a:schemeClr>
                </a:solidFill>
              </a:rPr>
              <a:t> parar as manobras, </a:t>
            </a:r>
            <a:r>
              <a:rPr lang="pt-BR" dirty="0" smtClean="0">
                <a:solidFill>
                  <a:schemeClr val="bg2">
                    <a:lumMod val="10000"/>
                  </a:schemeClr>
                </a:solidFill>
              </a:rPr>
              <a:t>porque já chegou em 20 minutos. </a:t>
            </a:r>
            <a:endParaRPr lang="pt-BR" dirty="0" smtClean="0">
              <a:solidFill>
                <a:schemeClr val="bg2">
                  <a:lumMod val="10000"/>
                </a:schemeClr>
              </a:solidFill>
            </a:endParaRPr>
          </a:p>
          <a:p>
            <a:pPr marL="342900" indent="-342900">
              <a:buFont typeface="Wingdings" pitchFamily="2" charset="2"/>
              <a:buChar char="§"/>
            </a:pPr>
            <a:r>
              <a:rPr lang="pt-BR" dirty="0" smtClean="0">
                <a:solidFill>
                  <a:schemeClr val="bg2">
                    <a:lumMod val="10000"/>
                  </a:schemeClr>
                </a:solidFill>
              </a:rPr>
              <a:t>Posteriormente </a:t>
            </a:r>
            <a:r>
              <a:rPr lang="pt-BR" dirty="0" smtClean="0">
                <a:solidFill>
                  <a:schemeClr val="bg2">
                    <a:lumMod val="10000"/>
                  </a:schemeClr>
                </a:solidFill>
              </a:rPr>
              <a:t>o </a:t>
            </a:r>
            <a:r>
              <a:rPr lang="pt-BR" dirty="0">
                <a:solidFill>
                  <a:schemeClr val="bg2">
                    <a:lumMod val="10000"/>
                  </a:schemeClr>
                </a:solidFill>
              </a:rPr>
              <a:t>bebê deverá ser encaminhado à UTI neonatal, onde se procederá todos os cuidados requeridos na fase de reperfusão cerebral</a:t>
            </a:r>
            <a:r>
              <a:rPr lang="pt-BR" dirty="0" smtClean="0">
                <a:solidFill>
                  <a:schemeClr val="bg2">
                    <a:lumMod val="10000"/>
                  </a:schemeClr>
                </a:solidFill>
              </a:rPr>
              <a:t>. </a:t>
            </a:r>
            <a:endParaRPr lang="pt-BR" dirty="0">
              <a:solidFill>
                <a:schemeClr val="bg2">
                  <a:lumMod val="10000"/>
                </a:schemeClr>
              </a:solidFill>
            </a:endParaRPr>
          </a:p>
          <a:p>
            <a:pPr marL="342900" indent="-342900">
              <a:buFont typeface="Wingdings" pitchFamily="2" charset="2"/>
              <a:buChar char="§"/>
            </a:pPr>
            <a:endParaRPr lang="pt-BR" dirty="0">
              <a:solidFill>
                <a:schemeClr val="bg2">
                  <a:lumMod val="10000"/>
                </a:schemeClr>
              </a:solidFill>
            </a:endParaRPr>
          </a:p>
        </p:txBody>
      </p:sp>
    </p:spTree>
    <p:extLst>
      <p:ext uri="{BB962C8B-B14F-4D97-AF65-F5344CB8AC3E}">
        <p14:creationId xmlns:p14="http://schemas.microsoft.com/office/powerpoint/2010/main" val="2818849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318" t="11270" r="20703" b="7708"/>
          <a:stretch/>
        </p:blipFill>
        <p:spPr bwMode="auto">
          <a:xfrm>
            <a:off x="611560" y="559094"/>
            <a:ext cx="7543801" cy="5926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ixaDeTexto 2"/>
          <p:cNvSpPr txBox="1"/>
          <p:nvPr/>
        </p:nvSpPr>
        <p:spPr>
          <a:xfrm>
            <a:off x="2123728" y="6580536"/>
            <a:ext cx="5328592" cy="246221"/>
          </a:xfrm>
          <a:prstGeom prst="rect">
            <a:avLst/>
          </a:prstGeom>
          <a:noFill/>
        </p:spPr>
        <p:txBody>
          <a:bodyPr wrap="square" rtlCol="0">
            <a:spAutoFit/>
          </a:bodyPr>
          <a:lstStyle/>
          <a:p>
            <a:r>
              <a:rPr lang="pt-BR" sz="1000" dirty="0" smtClean="0">
                <a:solidFill>
                  <a:schemeClr val="bg2">
                    <a:lumMod val="10000"/>
                  </a:schemeClr>
                </a:solidFill>
              </a:rPr>
              <a:t>Manual de emergências cardiorrespiratórias, 2ª edição</a:t>
            </a:r>
            <a:endParaRPr lang="pt-BR" sz="1000" dirty="0">
              <a:solidFill>
                <a:schemeClr val="bg2">
                  <a:lumMod val="10000"/>
                </a:schemeClr>
              </a:solidFill>
            </a:endParaRPr>
          </a:p>
        </p:txBody>
      </p:sp>
    </p:spTree>
    <p:extLst>
      <p:ext uri="{BB962C8B-B14F-4D97-AF65-F5344CB8AC3E}">
        <p14:creationId xmlns:p14="http://schemas.microsoft.com/office/powerpoint/2010/main" val="515887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561" t="11270" r="20160" b="4792"/>
          <a:stretch/>
        </p:blipFill>
        <p:spPr bwMode="auto">
          <a:xfrm>
            <a:off x="539552" y="332656"/>
            <a:ext cx="7843104" cy="6140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ixaDeTexto 1"/>
          <p:cNvSpPr txBox="1"/>
          <p:nvPr/>
        </p:nvSpPr>
        <p:spPr>
          <a:xfrm>
            <a:off x="1161691" y="6488668"/>
            <a:ext cx="5976664" cy="246221"/>
          </a:xfrm>
          <a:prstGeom prst="rect">
            <a:avLst/>
          </a:prstGeom>
          <a:noFill/>
        </p:spPr>
        <p:txBody>
          <a:bodyPr wrap="square" rtlCol="0">
            <a:spAutoFit/>
          </a:bodyPr>
          <a:lstStyle/>
          <a:p>
            <a:r>
              <a:rPr lang="pt-BR" sz="1000" dirty="0" smtClean="0">
                <a:solidFill>
                  <a:schemeClr val="bg2">
                    <a:lumMod val="10000"/>
                  </a:schemeClr>
                </a:solidFill>
              </a:rPr>
              <a:t>                                                      Manual de emergências cardiorrespiratórias, 2ª edição</a:t>
            </a:r>
            <a:endParaRPr lang="pt-BR" sz="1000" dirty="0">
              <a:solidFill>
                <a:schemeClr val="bg2">
                  <a:lumMod val="10000"/>
                </a:schemeClr>
              </a:solidFill>
            </a:endParaRPr>
          </a:p>
        </p:txBody>
      </p:sp>
    </p:spTree>
    <p:extLst>
      <p:ext uri="{BB962C8B-B14F-4D97-AF65-F5344CB8AC3E}">
        <p14:creationId xmlns:p14="http://schemas.microsoft.com/office/powerpoint/2010/main" val="3080961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2718"/>
            <a:ext cx="7139136" cy="1371600"/>
          </a:xfrm>
        </p:spPr>
        <p:txBody>
          <a:bodyPr/>
          <a:lstStyle/>
          <a:p>
            <a:r>
              <a:rPr lang="pt-BR" dirty="0" smtClean="0">
                <a:solidFill>
                  <a:schemeClr val="tx1">
                    <a:lumMod val="75000"/>
                  </a:schemeClr>
                </a:solidFill>
              </a:rPr>
              <a:t>         Vamos praticar</a:t>
            </a:r>
            <a:r>
              <a:rPr lang="pt-BR" dirty="0">
                <a:solidFill>
                  <a:schemeClr val="tx1">
                    <a:lumMod val="75000"/>
                  </a:schemeClr>
                </a:solidFill>
              </a:rPr>
              <a:t>?</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132856"/>
            <a:ext cx="2880320" cy="3642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9880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76672"/>
            <a:ext cx="8147248" cy="5832648"/>
          </a:xfrm>
        </p:spPr>
        <p:txBody>
          <a:bodyPr>
            <a:normAutofit lnSpcReduction="10000"/>
          </a:bodyPr>
          <a:lstStyle/>
          <a:p>
            <a:r>
              <a:rPr lang="pt-BR" dirty="0" smtClean="0">
                <a:solidFill>
                  <a:schemeClr val="bg2">
                    <a:lumMod val="10000"/>
                  </a:schemeClr>
                </a:solidFill>
              </a:rPr>
              <a:t>1. RN </a:t>
            </a:r>
            <a:r>
              <a:rPr lang="pt-BR" dirty="0">
                <a:solidFill>
                  <a:schemeClr val="bg2">
                    <a:lumMod val="10000"/>
                  </a:schemeClr>
                </a:solidFill>
              </a:rPr>
              <a:t>nascido a termo, líquido amniótico claro apresentando apneia e hipotonia. Assinale a opção CORRETA da sequência de atendimento em sala de parto (Golden minute</a:t>
            </a:r>
            <a:r>
              <a:rPr lang="pt-BR" dirty="0" smtClean="0">
                <a:solidFill>
                  <a:schemeClr val="bg2">
                    <a:lumMod val="10000"/>
                  </a:schemeClr>
                </a:solidFill>
              </a:rPr>
              <a:t>).</a:t>
            </a:r>
          </a:p>
          <a:p>
            <a:r>
              <a:rPr lang="pt-BR" b="0" dirty="0" smtClean="0">
                <a:solidFill>
                  <a:schemeClr val="bg2">
                    <a:lumMod val="10000"/>
                  </a:schemeClr>
                </a:solidFill>
              </a:rPr>
              <a:t> </a:t>
            </a:r>
            <a:r>
              <a:rPr lang="pt-BR" b="0" dirty="0">
                <a:solidFill>
                  <a:schemeClr val="bg2">
                    <a:lumMod val="10000"/>
                  </a:schemeClr>
                </a:solidFill>
              </a:rPr>
              <a:t>(A) Prover calor, posicionar cabeça, aspirar vias aéreas se necessário, secar, avaliar FC e respiração se FC &lt; 100 </a:t>
            </a:r>
            <a:r>
              <a:rPr lang="pt-BR" b="0" dirty="0" err="1">
                <a:solidFill>
                  <a:schemeClr val="bg2">
                    <a:lumMod val="10000"/>
                  </a:schemeClr>
                </a:solidFill>
              </a:rPr>
              <a:t>bpm</a:t>
            </a:r>
            <a:r>
              <a:rPr lang="pt-BR" b="0" dirty="0">
                <a:solidFill>
                  <a:schemeClr val="bg2">
                    <a:lumMod val="10000"/>
                  </a:schemeClr>
                </a:solidFill>
              </a:rPr>
              <a:t> ou respiração irregular, ofertar O2 inalatório e monitorizar a SatO2. </a:t>
            </a:r>
            <a:endParaRPr lang="pt-BR" b="0" dirty="0" smtClean="0">
              <a:solidFill>
                <a:schemeClr val="bg2">
                  <a:lumMod val="10000"/>
                </a:schemeClr>
              </a:solidFill>
            </a:endParaRPr>
          </a:p>
          <a:p>
            <a:r>
              <a:rPr lang="pt-BR" b="0" dirty="0" smtClean="0">
                <a:solidFill>
                  <a:schemeClr val="bg2">
                    <a:lumMod val="10000"/>
                  </a:schemeClr>
                </a:solidFill>
              </a:rPr>
              <a:t>(</a:t>
            </a:r>
            <a:r>
              <a:rPr lang="pt-BR" b="0" dirty="0">
                <a:solidFill>
                  <a:schemeClr val="bg2">
                    <a:lumMod val="10000"/>
                  </a:schemeClr>
                </a:solidFill>
              </a:rPr>
              <a:t>B) Prover calor, posicionar cabeça, aspirar vias aéreas sempre, secar, avaliar FC, respiração e cor se FC &lt; 100 </a:t>
            </a:r>
            <a:r>
              <a:rPr lang="pt-BR" b="0" dirty="0" err="1">
                <a:solidFill>
                  <a:schemeClr val="bg2">
                    <a:lumMod val="10000"/>
                  </a:schemeClr>
                </a:solidFill>
              </a:rPr>
              <a:t>bpm</a:t>
            </a:r>
            <a:r>
              <a:rPr lang="pt-BR" b="0" dirty="0">
                <a:solidFill>
                  <a:schemeClr val="bg2">
                    <a:lumMod val="10000"/>
                  </a:schemeClr>
                </a:solidFill>
              </a:rPr>
              <a:t> ou respiração irregular ofertar O2 inalatório. </a:t>
            </a:r>
            <a:endParaRPr lang="pt-BR" b="0" dirty="0" smtClean="0">
              <a:solidFill>
                <a:schemeClr val="bg2">
                  <a:lumMod val="10000"/>
                </a:schemeClr>
              </a:solidFill>
            </a:endParaRPr>
          </a:p>
          <a:p>
            <a:r>
              <a:rPr lang="pt-BR" b="0" dirty="0" smtClean="0">
                <a:solidFill>
                  <a:schemeClr val="bg2">
                    <a:lumMod val="10000"/>
                  </a:schemeClr>
                </a:solidFill>
              </a:rPr>
              <a:t>(</a:t>
            </a:r>
            <a:r>
              <a:rPr lang="pt-BR" b="0" dirty="0">
                <a:solidFill>
                  <a:schemeClr val="bg2">
                    <a:lumMod val="10000"/>
                  </a:schemeClr>
                </a:solidFill>
              </a:rPr>
              <a:t>C) Prover calor, posicionar cabeça, aspirar vias aéreas se necessário, secar, avaliar FC e respiração se FC &lt; 100 </a:t>
            </a:r>
            <a:r>
              <a:rPr lang="pt-BR" b="0" dirty="0" err="1">
                <a:solidFill>
                  <a:schemeClr val="bg2">
                    <a:lumMod val="10000"/>
                  </a:schemeClr>
                </a:solidFill>
              </a:rPr>
              <a:t>bpm</a:t>
            </a:r>
            <a:r>
              <a:rPr lang="pt-BR" b="0" dirty="0">
                <a:solidFill>
                  <a:schemeClr val="bg2">
                    <a:lumMod val="10000"/>
                  </a:schemeClr>
                </a:solidFill>
              </a:rPr>
              <a:t> ou respiração irregular, VPP e monitorizar a SatO2. </a:t>
            </a:r>
            <a:endParaRPr lang="pt-BR" b="0" dirty="0" smtClean="0">
              <a:solidFill>
                <a:schemeClr val="bg2">
                  <a:lumMod val="10000"/>
                </a:schemeClr>
              </a:solidFill>
            </a:endParaRPr>
          </a:p>
          <a:p>
            <a:r>
              <a:rPr lang="pt-BR" b="0" dirty="0" smtClean="0">
                <a:solidFill>
                  <a:schemeClr val="bg2">
                    <a:lumMod val="10000"/>
                  </a:schemeClr>
                </a:solidFill>
              </a:rPr>
              <a:t>(</a:t>
            </a:r>
            <a:r>
              <a:rPr lang="pt-BR" b="0" dirty="0">
                <a:solidFill>
                  <a:schemeClr val="bg2">
                    <a:lumMod val="10000"/>
                  </a:schemeClr>
                </a:solidFill>
              </a:rPr>
              <a:t>D) Prover calor, posicionar cabeça, aspirar vias aéreas sempre, secar, avaliar FC e respiração se FC &lt; 100 </a:t>
            </a:r>
            <a:r>
              <a:rPr lang="pt-BR" b="0" dirty="0" err="1">
                <a:solidFill>
                  <a:schemeClr val="bg2">
                    <a:lumMod val="10000"/>
                  </a:schemeClr>
                </a:solidFill>
              </a:rPr>
              <a:t>bpm</a:t>
            </a:r>
            <a:r>
              <a:rPr lang="pt-BR" b="0" dirty="0">
                <a:solidFill>
                  <a:schemeClr val="bg2">
                    <a:lumMod val="10000"/>
                  </a:schemeClr>
                </a:solidFill>
              </a:rPr>
              <a:t> ou respiração irregular, intubação e massagem cardíaca. (E) Prover calor, posicionar cabeça, aspirar vias aéreas se necessário, secar, avaliar FC e respiração se FC &lt; 100 </a:t>
            </a:r>
            <a:r>
              <a:rPr lang="pt-BR" b="0" dirty="0" err="1">
                <a:solidFill>
                  <a:schemeClr val="bg2">
                    <a:lumMod val="10000"/>
                  </a:schemeClr>
                </a:solidFill>
              </a:rPr>
              <a:t>bpm</a:t>
            </a:r>
            <a:r>
              <a:rPr lang="pt-BR" b="0" dirty="0">
                <a:solidFill>
                  <a:schemeClr val="bg2">
                    <a:lumMod val="10000"/>
                  </a:schemeClr>
                </a:solidFill>
              </a:rPr>
              <a:t> ou respiração irregular, massagem cardíaca e adrenalina. </a:t>
            </a:r>
          </a:p>
        </p:txBody>
      </p:sp>
    </p:spTree>
    <p:extLst>
      <p:ext uri="{BB962C8B-B14F-4D97-AF65-F5344CB8AC3E}">
        <p14:creationId xmlns:p14="http://schemas.microsoft.com/office/powerpoint/2010/main" val="2418433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idx="1"/>
          </p:nvPr>
        </p:nvSpPr>
        <p:spPr>
          <a:xfrm>
            <a:off x="250825" y="333375"/>
            <a:ext cx="8497888" cy="5975350"/>
          </a:xfrm>
        </p:spPr>
        <p:txBody>
          <a:bodyPr/>
          <a:lstStyle/>
          <a:p>
            <a:r>
              <a:rPr lang="pt-BR" dirty="0">
                <a:solidFill>
                  <a:schemeClr val="bg2">
                    <a:lumMod val="10000"/>
                  </a:schemeClr>
                </a:solidFill>
              </a:rPr>
              <a:t>1. RN nascido a termo, líquido amniótico claro apresentando apneia e hipotonia. Assinale a opção CORRETA da sequência de atendimento em sala de parto (Golden minute).</a:t>
            </a:r>
          </a:p>
          <a:p>
            <a:r>
              <a:rPr lang="pt-BR" b="0" dirty="0">
                <a:solidFill>
                  <a:schemeClr val="bg2">
                    <a:lumMod val="10000"/>
                  </a:schemeClr>
                </a:solidFill>
              </a:rPr>
              <a:t> (A) Prover calor, posicionar cabeça, aspirar vias aéreas se necessário, secar, avaliar FC e respiração se FC &lt; 100 </a:t>
            </a:r>
            <a:r>
              <a:rPr lang="pt-BR" b="0" dirty="0" err="1">
                <a:solidFill>
                  <a:schemeClr val="bg2">
                    <a:lumMod val="10000"/>
                  </a:schemeClr>
                </a:solidFill>
              </a:rPr>
              <a:t>bpm</a:t>
            </a:r>
            <a:r>
              <a:rPr lang="pt-BR" b="0" dirty="0">
                <a:solidFill>
                  <a:schemeClr val="bg2">
                    <a:lumMod val="10000"/>
                  </a:schemeClr>
                </a:solidFill>
              </a:rPr>
              <a:t> ou respiração irregular, ofertar O2 inalatório e monitorizar a SatO2. </a:t>
            </a:r>
          </a:p>
          <a:p>
            <a:r>
              <a:rPr lang="pt-BR" b="0" dirty="0">
                <a:solidFill>
                  <a:schemeClr val="bg2">
                    <a:lumMod val="10000"/>
                  </a:schemeClr>
                </a:solidFill>
              </a:rPr>
              <a:t>(B) Prover calor, posicionar cabeça, aspirar vias aéreas sempre, secar, avaliar FC, respiração e cor se FC &lt; 100 </a:t>
            </a:r>
            <a:r>
              <a:rPr lang="pt-BR" b="0" dirty="0" err="1">
                <a:solidFill>
                  <a:schemeClr val="bg2">
                    <a:lumMod val="10000"/>
                  </a:schemeClr>
                </a:solidFill>
              </a:rPr>
              <a:t>bpm</a:t>
            </a:r>
            <a:r>
              <a:rPr lang="pt-BR" b="0" dirty="0">
                <a:solidFill>
                  <a:schemeClr val="bg2">
                    <a:lumMod val="10000"/>
                  </a:schemeClr>
                </a:solidFill>
              </a:rPr>
              <a:t> ou respiração irregular ofertar O2 inalatório. </a:t>
            </a:r>
          </a:p>
          <a:p>
            <a:r>
              <a:rPr lang="pt-BR" b="0" dirty="0">
                <a:solidFill>
                  <a:srgbClr val="FF0000"/>
                </a:solidFill>
              </a:rPr>
              <a:t>(C) Prover calor, posicionar cabeça, aspirar vias aéreas se necessário, secar, avaliar FC e respiração se FC &lt; 100 </a:t>
            </a:r>
            <a:r>
              <a:rPr lang="pt-BR" b="0" dirty="0" err="1">
                <a:solidFill>
                  <a:srgbClr val="FF0000"/>
                </a:solidFill>
              </a:rPr>
              <a:t>bpm</a:t>
            </a:r>
            <a:r>
              <a:rPr lang="pt-BR" b="0" dirty="0">
                <a:solidFill>
                  <a:srgbClr val="FF0000"/>
                </a:solidFill>
              </a:rPr>
              <a:t> ou respiração irregular, VPP e monitorizar a SatO2. </a:t>
            </a:r>
          </a:p>
          <a:p>
            <a:r>
              <a:rPr lang="pt-BR" b="0" dirty="0">
                <a:solidFill>
                  <a:schemeClr val="bg2">
                    <a:lumMod val="10000"/>
                  </a:schemeClr>
                </a:solidFill>
              </a:rPr>
              <a:t>(D) Prover calor, posicionar cabeça, aspirar vias aéreas sempre, secar, avaliar FC e respiração se FC &lt; 100 </a:t>
            </a:r>
            <a:r>
              <a:rPr lang="pt-BR" b="0" dirty="0" err="1">
                <a:solidFill>
                  <a:schemeClr val="bg2">
                    <a:lumMod val="10000"/>
                  </a:schemeClr>
                </a:solidFill>
              </a:rPr>
              <a:t>bpm</a:t>
            </a:r>
            <a:r>
              <a:rPr lang="pt-BR" b="0" dirty="0">
                <a:solidFill>
                  <a:schemeClr val="bg2">
                    <a:lumMod val="10000"/>
                  </a:schemeClr>
                </a:solidFill>
              </a:rPr>
              <a:t> ou respiração irregular, intubação e massagem cardíaca. (E) Prover calor, posicionar cabeça, aspirar vias aéreas se necessário, secar, avaliar FC e respiração se FC &lt; 100 </a:t>
            </a:r>
            <a:r>
              <a:rPr lang="pt-BR" b="0" dirty="0" err="1">
                <a:solidFill>
                  <a:schemeClr val="bg2">
                    <a:lumMod val="10000"/>
                  </a:schemeClr>
                </a:solidFill>
              </a:rPr>
              <a:t>bpm</a:t>
            </a:r>
            <a:r>
              <a:rPr lang="pt-BR" b="0" dirty="0">
                <a:solidFill>
                  <a:schemeClr val="bg2">
                    <a:lumMod val="10000"/>
                  </a:schemeClr>
                </a:solidFill>
              </a:rPr>
              <a:t> ou respiração irregular, massagem cardíaca e adrenalina. </a:t>
            </a:r>
          </a:p>
          <a:p>
            <a:endParaRPr lang="pt-BR" dirty="0"/>
          </a:p>
        </p:txBody>
      </p:sp>
    </p:spTree>
    <p:extLst>
      <p:ext uri="{BB962C8B-B14F-4D97-AF65-F5344CB8AC3E}">
        <p14:creationId xmlns:p14="http://schemas.microsoft.com/office/powerpoint/2010/main" val="2350296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2718"/>
            <a:ext cx="8075240" cy="1371600"/>
          </a:xfrm>
        </p:spPr>
        <p:txBody>
          <a:bodyPr/>
          <a:lstStyle/>
          <a:p>
            <a:r>
              <a:rPr lang="pt-BR" dirty="0" smtClean="0">
                <a:solidFill>
                  <a:schemeClr val="tx1">
                    <a:lumMod val="75000"/>
                  </a:schemeClr>
                </a:solidFill>
              </a:rPr>
              <a:t>Reanimação de sucesso:</a:t>
            </a:r>
            <a:endParaRPr lang="pt-BR" dirty="0">
              <a:solidFill>
                <a:schemeClr val="tx1">
                  <a:lumMod val="75000"/>
                </a:schemeClr>
              </a:solidFill>
            </a:endParaRPr>
          </a:p>
        </p:txBody>
      </p:sp>
      <p:sp>
        <p:nvSpPr>
          <p:cNvPr id="3" name="Espaço Reservado para Conteúdo 2"/>
          <p:cNvSpPr>
            <a:spLocks noGrp="1"/>
          </p:cNvSpPr>
          <p:nvPr>
            <p:ph idx="1"/>
          </p:nvPr>
        </p:nvSpPr>
        <p:spPr/>
        <p:txBody>
          <a:bodyPr/>
          <a:lstStyle/>
          <a:p>
            <a:pPr marL="342900" indent="-342900">
              <a:buFont typeface="Wingdings" pitchFamily="2" charset="2"/>
              <a:buChar char="ü"/>
            </a:pPr>
            <a:r>
              <a:rPr lang="pt-BR" dirty="0">
                <a:solidFill>
                  <a:schemeClr val="bg2">
                    <a:lumMod val="10000"/>
                  </a:schemeClr>
                </a:solidFill>
              </a:rPr>
              <a:t>Anamnese bem feita da mãe</a:t>
            </a:r>
          </a:p>
          <a:p>
            <a:pPr marL="342900" indent="-342900">
              <a:buFont typeface="Wingdings" pitchFamily="2" charset="2"/>
              <a:buChar char="ü"/>
            </a:pPr>
            <a:r>
              <a:rPr lang="pt-BR" dirty="0">
                <a:solidFill>
                  <a:schemeClr val="bg2">
                    <a:lumMod val="10000"/>
                  </a:schemeClr>
                </a:solidFill>
              </a:rPr>
              <a:t>Disponibilidade </a:t>
            </a:r>
            <a:r>
              <a:rPr lang="pt-BR" dirty="0" smtClean="0">
                <a:solidFill>
                  <a:schemeClr val="bg2">
                    <a:lumMod val="10000"/>
                  </a:schemeClr>
                </a:solidFill>
              </a:rPr>
              <a:t>e checagem de </a:t>
            </a:r>
            <a:r>
              <a:rPr lang="pt-BR" dirty="0">
                <a:solidFill>
                  <a:schemeClr val="bg2">
                    <a:lumMod val="10000"/>
                  </a:schemeClr>
                </a:solidFill>
              </a:rPr>
              <a:t>materiais</a:t>
            </a:r>
          </a:p>
          <a:p>
            <a:pPr marL="342900" indent="-342900">
              <a:buFont typeface="Wingdings" pitchFamily="2" charset="2"/>
              <a:buChar char="ü"/>
            </a:pPr>
            <a:r>
              <a:rPr lang="pt-BR" dirty="0">
                <a:solidFill>
                  <a:schemeClr val="bg2">
                    <a:lumMod val="10000"/>
                  </a:schemeClr>
                </a:solidFill>
              </a:rPr>
              <a:t>Equipe treinada em Reanimação neonatal em RNPT. </a:t>
            </a:r>
          </a:p>
          <a:p>
            <a:pPr marL="342900" indent="-342900">
              <a:buFont typeface="Wingdings" pitchFamily="2" charset="2"/>
              <a:buChar char="ü"/>
            </a:pPr>
            <a:r>
              <a:rPr lang="pt-BR" dirty="0" smtClean="0">
                <a:solidFill>
                  <a:schemeClr val="bg2">
                    <a:lumMod val="10000"/>
                  </a:schemeClr>
                </a:solidFill>
              </a:rPr>
              <a:t>Atitudes rápidas</a:t>
            </a:r>
          </a:p>
        </p:txBody>
      </p:sp>
    </p:spTree>
    <p:extLst>
      <p:ext uri="{BB962C8B-B14F-4D97-AF65-F5344CB8AC3E}">
        <p14:creationId xmlns:p14="http://schemas.microsoft.com/office/powerpoint/2010/main" val="2327827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3"/>
          <p:cNvSpPr>
            <a:spLocks noGrp="1"/>
          </p:cNvSpPr>
          <p:nvPr>
            <p:ph idx="1"/>
          </p:nvPr>
        </p:nvSpPr>
        <p:spPr>
          <a:xfrm>
            <a:off x="323850" y="260350"/>
            <a:ext cx="8351838" cy="6192838"/>
          </a:xfrm>
        </p:spPr>
        <p:txBody>
          <a:bodyPr/>
          <a:lstStyle/>
          <a:p>
            <a:endParaRPr lang="pt-BR" dirty="0" smtClean="0">
              <a:solidFill>
                <a:schemeClr val="bg2">
                  <a:lumMod val="10000"/>
                </a:schemeClr>
              </a:solidFill>
            </a:endParaRPr>
          </a:p>
          <a:p>
            <a:r>
              <a:rPr lang="pt-BR" dirty="0">
                <a:solidFill>
                  <a:schemeClr val="bg2">
                    <a:lumMod val="10000"/>
                  </a:schemeClr>
                </a:solidFill>
              </a:rPr>
              <a:t>2</a:t>
            </a:r>
            <a:r>
              <a:rPr lang="pt-BR" dirty="0" smtClean="0">
                <a:solidFill>
                  <a:schemeClr val="bg2">
                    <a:lumMod val="10000"/>
                  </a:schemeClr>
                </a:solidFill>
              </a:rPr>
              <a:t>. Durante </a:t>
            </a:r>
            <a:r>
              <a:rPr lang="pt-BR" dirty="0">
                <a:solidFill>
                  <a:schemeClr val="bg2">
                    <a:lumMod val="10000"/>
                  </a:schemeClr>
                </a:solidFill>
              </a:rPr>
              <a:t>as manobras de reanimação neonatal, a administração de adrenalina pode ser necessária. Segundo o Programa de Reanimação Neonatal, a diluição e a dose a ser administrada por via IV, respectivamente são: </a:t>
            </a:r>
            <a:endParaRPr lang="pt-BR" dirty="0" smtClean="0">
              <a:solidFill>
                <a:schemeClr val="bg2">
                  <a:lumMod val="10000"/>
                </a:schemeClr>
              </a:solidFill>
            </a:endParaRPr>
          </a:p>
          <a:p>
            <a:pPr marL="457200" indent="-457200">
              <a:buAutoNum type="alphaUcParenR"/>
            </a:pPr>
            <a:r>
              <a:rPr lang="pt-BR" b="0" dirty="0" smtClean="0">
                <a:solidFill>
                  <a:schemeClr val="bg2">
                    <a:lumMod val="10000"/>
                  </a:schemeClr>
                </a:solidFill>
              </a:rPr>
              <a:t>1/1.000 </a:t>
            </a:r>
            <a:r>
              <a:rPr lang="pt-BR" b="0" dirty="0">
                <a:solidFill>
                  <a:schemeClr val="bg2">
                    <a:lumMod val="10000"/>
                  </a:schemeClr>
                </a:solidFill>
              </a:rPr>
              <a:t>/ 0,1-0,5ml/kg </a:t>
            </a:r>
            <a:endParaRPr lang="pt-BR" b="0" dirty="0" smtClean="0">
              <a:solidFill>
                <a:schemeClr val="bg2">
                  <a:lumMod val="10000"/>
                </a:schemeClr>
              </a:solidFill>
            </a:endParaRPr>
          </a:p>
          <a:p>
            <a:pPr marL="457200" indent="-457200">
              <a:buAutoNum type="alphaUcParenR"/>
            </a:pPr>
            <a:r>
              <a:rPr lang="pt-BR" b="0" dirty="0" smtClean="0">
                <a:solidFill>
                  <a:schemeClr val="bg2">
                    <a:lumMod val="10000"/>
                  </a:schemeClr>
                </a:solidFill>
              </a:rPr>
              <a:t> </a:t>
            </a:r>
            <a:r>
              <a:rPr lang="pt-BR" b="0" dirty="0">
                <a:solidFill>
                  <a:schemeClr val="bg2">
                    <a:lumMod val="10000"/>
                  </a:schemeClr>
                </a:solidFill>
              </a:rPr>
              <a:t>1/2.000 / 0,3-0,5ml/kg </a:t>
            </a:r>
            <a:endParaRPr lang="pt-BR" b="0" dirty="0" smtClean="0">
              <a:solidFill>
                <a:schemeClr val="bg2">
                  <a:lumMod val="10000"/>
                </a:schemeClr>
              </a:solidFill>
            </a:endParaRPr>
          </a:p>
          <a:p>
            <a:pPr marL="457200" indent="-457200">
              <a:buAutoNum type="alphaUcParenR"/>
            </a:pPr>
            <a:r>
              <a:rPr lang="pt-BR" b="0" dirty="0" smtClean="0">
                <a:solidFill>
                  <a:schemeClr val="bg2">
                    <a:lumMod val="10000"/>
                  </a:schemeClr>
                </a:solidFill>
              </a:rPr>
              <a:t>1/5.000 </a:t>
            </a:r>
            <a:r>
              <a:rPr lang="pt-BR" b="0" dirty="0">
                <a:solidFill>
                  <a:schemeClr val="bg2">
                    <a:lumMod val="10000"/>
                  </a:schemeClr>
                </a:solidFill>
              </a:rPr>
              <a:t>/ 0,05-0,1ml/kg </a:t>
            </a:r>
            <a:endParaRPr lang="pt-BR" b="0" dirty="0" smtClean="0">
              <a:solidFill>
                <a:schemeClr val="bg2">
                  <a:lumMod val="10000"/>
                </a:schemeClr>
              </a:solidFill>
            </a:endParaRPr>
          </a:p>
          <a:p>
            <a:pPr marL="457200" indent="-457200">
              <a:buAutoNum type="alphaUcParenR"/>
            </a:pPr>
            <a:r>
              <a:rPr lang="pt-BR" b="0" dirty="0" smtClean="0">
                <a:solidFill>
                  <a:schemeClr val="bg2">
                    <a:lumMod val="10000"/>
                  </a:schemeClr>
                </a:solidFill>
              </a:rPr>
              <a:t> </a:t>
            </a:r>
            <a:r>
              <a:rPr lang="pt-BR" b="0" dirty="0">
                <a:solidFill>
                  <a:schemeClr val="bg2">
                    <a:lumMod val="10000"/>
                  </a:schemeClr>
                </a:solidFill>
              </a:rPr>
              <a:t>1/10.000 / 0,1-0,3ml/kg </a:t>
            </a:r>
          </a:p>
        </p:txBody>
      </p:sp>
    </p:spTree>
    <p:extLst>
      <p:ext uri="{BB962C8B-B14F-4D97-AF65-F5344CB8AC3E}">
        <p14:creationId xmlns:p14="http://schemas.microsoft.com/office/powerpoint/2010/main" val="3097855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323850" y="260350"/>
            <a:ext cx="8424863" cy="6121400"/>
          </a:xfrm>
        </p:spPr>
        <p:txBody>
          <a:bodyPr/>
          <a:lstStyle/>
          <a:p>
            <a:r>
              <a:rPr lang="pt-BR" dirty="0">
                <a:solidFill>
                  <a:schemeClr val="bg2">
                    <a:lumMod val="10000"/>
                  </a:schemeClr>
                </a:solidFill>
              </a:rPr>
              <a:t>2. Durante as manobras de reanimação neonatal, a administração de adrenalina pode ser necessária. Segundo o Programa de Reanimação Neonatal, a diluição e a dose a ser administrada por via IV, respectivamente são: </a:t>
            </a:r>
          </a:p>
          <a:p>
            <a:pPr marL="457200" indent="-457200">
              <a:buAutoNum type="alphaUcParenR"/>
            </a:pPr>
            <a:r>
              <a:rPr lang="pt-BR" b="0" dirty="0">
                <a:solidFill>
                  <a:schemeClr val="bg2">
                    <a:lumMod val="10000"/>
                  </a:schemeClr>
                </a:solidFill>
              </a:rPr>
              <a:t>1/1.000 / 0,1-0,5ml/kg </a:t>
            </a:r>
          </a:p>
          <a:p>
            <a:pPr marL="457200" indent="-457200">
              <a:buAutoNum type="alphaUcParenR"/>
            </a:pPr>
            <a:r>
              <a:rPr lang="pt-BR" b="0" dirty="0">
                <a:solidFill>
                  <a:schemeClr val="bg2">
                    <a:lumMod val="10000"/>
                  </a:schemeClr>
                </a:solidFill>
              </a:rPr>
              <a:t> 1/2.000 / 0,3-0,5ml/kg </a:t>
            </a:r>
          </a:p>
          <a:p>
            <a:pPr marL="457200" indent="-457200">
              <a:buAutoNum type="alphaUcParenR"/>
            </a:pPr>
            <a:r>
              <a:rPr lang="pt-BR" b="0" dirty="0">
                <a:solidFill>
                  <a:schemeClr val="bg2">
                    <a:lumMod val="10000"/>
                  </a:schemeClr>
                </a:solidFill>
              </a:rPr>
              <a:t>1/5.000 / 0,05-0,1ml/kg </a:t>
            </a:r>
          </a:p>
          <a:p>
            <a:pPr marL="457200" indent="-457200">
              <a:buAutoNum type="alphaUcParenR"/>
            </a:pPr>
            <a:r>
              <a:rPr lang="pt-BR" b="0" dirty="0">
                <a:solidFill>
                  <a:srgbClr val="FF0000"/>
                </a:solidFill>
              </a:rPr>
              <a:t> 1/10.000 / 0,1-0,3ml/kg </a:t>
            </a:r>
          </a:p>
          <a:p>
            <a:endParaRPr lang="pt-BR" dirty="0"/>
          </a:p>
        </p:txBody>
      </p:sp>
    </p:spTree>
    <p:extLst>
      <p:ext uri="{BB962C8B-B14F-4D97-AF65-F5344CB8AC3E}">
        <p14:creationId xmlns:p14="http://schemas.microsoft.com/office/powerpoint/2010/main" val="1460086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404664"/>
            <a:ext cx="8280920" cy="6120680"/>
          </a:xfrm>
        </p:spPr>
        <p:txBody>
          <a:bodyPr/>
          <a:lstStyle/>
          <a:p>
            <a:r>
              <a:rPr lang="pt-BR" dirty="0" smtClean="0">
                <a:solidFill>
                  <a:schemeClr val="bg2">
                    <a:lumMod val="10000"/>
                  </a:schemeClr>
                </a:solidFill>
              </a:rPr>
              <a:t>3.Após </a:t>
            </a:r>
            <a:r>
              <a:rPr lang="pt-BR" dirty="0">
                <a:solidFill>
                  <a:schemeClr val="bg2">
                    <a:lumMod val="10000"/>
                  </a:schemeClr>
                </a:solidFill>
              </a:rPr>
              <a:t>30 segundos de ventilação, o recém-nascido foi reavaliado e considerado com uma boa resposta às manobras iniciais. Os parâmetros utilizados para esta avaliação são: </a:t>
            </a:r>
            <a:endParaRPr lang="pt-BR" dirty="0" smtClean="0">
              <a:solidFill>
                <a:schemeClr val="bg2">
                  <a:lumMod val="10000"/>
                </a:schemeClr>
              </a:solidFill>
            </a:endParaRPr>
          </a:p>
          <a:p>
            <a:endParaRPr lang="pt-BR" dirty="0" smtClean="0"/>
          </a:p>
          <a:p>
            <a:pPr marL="457200" indent="-457200">
              <a:buAutoNum type="alphaUcParenBoth"/>
            </a:pPr>
            <a:r>
              <a:rPr lang="pt-BR" b="0" dirty="0" smtClean="0">
                <a:solidFill>
                  <a:schemeClr val="bg2">
                    <a:lumMod val="10000"/>
                  </a:schemeClr>
                </a:solidFill>
              </a:rPr>
              <a:t>frequência </a:t>
            </a:r>
            <a:r>
              <a:rPr lang="pt-BR" b="0" dirty="0">
                <a:solidFill>
                  <a:schemeClr val="bg2">
                    <a:lumMod val="10000"/>
                  </a:schemeClr>
                </a:solidFill>
              </a:rPr>
              <a:t>cardíaca e cor. </a:t>
            </a:r>
            <a:endParaRPr lang="pt-BR" b="0" dirty="0" smtClean="0">
              <a:solidFill>
                <a:schemeClr val="bg2">
                  <a:lumMod val="10000"/>
                </a:schemeClr>
              </a:solidFill>
            </a:endParaRPr>
          </a:p>
          <a:p>
            <a:r>
              <a:rPr lang="pt-BR" b="0" dirty="0" smtClean="0">
                <a:solidFill>
                  <a:schemeClr val="bg2">
                    <a:lumMod val="10000"/>
                  </a:schemeClr>
                </a:solidFill>
              </a:rPr>
              <a:t>(B) </a:t>
            </a:r>
            <a:r>
              <a:rPr lang="pt-BR" b="0" dirty="0">
                <a:solidFill>
                  <a:schemeClr val="bg2">
                    <a:lumMod val="10000"/>
                  </a:schemeClr>
                </a:solidFill>
              </a:rPr>
              <a:t>frequência cardíaca e respiração</a:t>
            </a:r>
            <a:r>
              <a:rPr lang="pt-BR" b="0" dirty="0" smtClean="0">
                <a:solidFill>
                  <a:schemeClr val="bg2">
                    <a:lumMod val="10000"/>
                  </a:schemeClr>
                </a:solidFill>
              </a:rPr>
              <a:t>.</a:t>
            </a:r>
          </a:p>
          <a:p>
            <a:r>
              <a:rPr lang="pt-BR" b="0" dirty="0" smtClean="0">
                <a:solidFill>
                  <a:schemeClr val="bg2">
                    <a:lumMod val="10000"/>
                  </a:schemeClr>
                </a:solidFill>
              </a:rPr>
              <a:t>(</a:t>
            </a:r>
            <a:r>
              <a:rPr lang="pt-BR" b="0" dirty="0">
                <a:solidFill>
                  <a:schemeClr val="bg2">
                    <a:lumMod val="10000"/>
                  </a:schemeClr>
                </a:solidFill>
              </a:rPr>
              <a:t>C) respiração e tônus. </a:t>
            </a:r>
            <a:endParaRPr lang="pt-BR" b="0" dirty="0" smtClean="0">
              <a:solidFill>
                <a:schemeClr val="bg2">
                  <a:lumMod val="10000"/>
                </a:schemeClr>
              </a:solidFill>
            </a:endParaRPr>
          </a:p>
          <a:p>
            <a:r>
              <a:rPr lang="pt-BR" b="0" dirty="0" smtClean="0">
                <a:solidFill>
                  <a:schemeClr val="bg2">
                    <a:lumMod val="10000"/>
                  </a:schemeClr>
                </a:solidFill>
              </a:rPr>
              <a:t>(</a:t>
            </a:r>
            <a:r>
              <a:rPr lang="pt-BR" b="0" dirty="0">
                <a:solidFill>
                  <a:schemeClr val="bg2">
                    <a:lumMod val="10000"/>
                  </a:schemeClr>
                </a:solidFill>
              </a:rPr>
              <a:t>D) cor e tônus</a:t>
            </a:r>
          </a:p>
        </p:txBody>
      </p:sp>
    </p:spTree>
    <p:extLst>
      <p:ext uri="{BB962C8B-B14F-4D97-AF65-F5344CB8AC3E}">
        <p14:creationId xmlns:p14="http://schemas.microsoft.com/office/powerpoint/2010/main" val="1837182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476672"/>
            <a:ext cx="8064896" cy="6048672"/>
          </a:xfrm>
        </p:spPr>
        <p:txBody>
          <a:bodyPr/>
          <a:lstStyle/>
          <a:p>
            <a:r>
              <a:rPr lang="pt-BR" dirty="0">
                <a:solidFill>
                  <a:schemeClr val="bg2">
                    <a:lumMod val="10000"/>
                  </a:schemeClr>
                </a:solidFill>
              </a:rPr>
              <a:t>3.Após 30 segundos de ventilação, o recém-nascido foi reavaliado e considerado com uma boa resposta às manobras iniciais. Os parâmetros utilizados para esta avaliação são: </a:t>
            </a:r>
          </a:p>
          <a:p>
            <a:endParaRPr lang="pt-BR" dirty="0"/>
          </a:p>
          <a:p>
            <a:pPr marL="457200" indent="-457200">
              <a:buAutoNum type="alphaUcParenBoth"/>
            </a:pPr>
            <a:r>
              <a:rPr lang="pt-BR" b="0" dirty="0">
                <a:solidFill>
                  <a:schemeClr val="bg2">
                    <a:lumMod val="10000"/>
                  </a:schemeClr>
                </a:solidFill>
              </a:rPr>
              <a:t>frequência cardíaca e cor. </a:t>
            </a:r>
          </a:p>
          <a:p>
            <a:r>
              <a:rPr lang="pt-BR" b="0" dirty="0">
                <a:solidFill>
                  <a:srgbClr val="FF0000"/>
                </a:solidFill>
              </a:rPr>
              <a:t>(B) frequência cardíaca e respiração.</a:t>
            </a:r>
          </a:p>
          <a:p>
            <a:r>
              <a:rPr lang="pt-BR" b="0" dirty="0">
                <a:solidFill>
                  <a:schemeClr val="bg2">
                    <a:lumMod val="10000"/>
                  </a:schemeClr>
                </a:solidFill>
              </a:rPr>
              <a:t>(C) respiração e tônus. </a:t>
            </a:r>
          </a:p>
          <a:p>
            <a:r>
              <a:rPr lang="pt-BR" b="0" dirty="0">
                <a:solidFill>
                  <a:schemeClr val="bg2">
                    <a:lumMod val="10000"/>
                  </a:schemeClr>
                </a:solidFill>
              </a:rPr>
              <a:t>(D) cor e tônus</a:t>
            </a:r>
          </a:p>
          <a:p>
            <a:endParaRPr lang="pt-BR" dirty="0"/>
          </a:p>
        </p:txBody>
      </p:sp>
    </p:spTree>
    <p:extLst>
      <p:ext uri="{BB962C8B-B14F-4D97-AF65-F5344CB8AC3E}">
        <p14:creationId xmlns:p14="http://schemas.microsoft.com/office/powerpoint/2010/main" val="2370339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23528" y="188640"/>
            <a:ext cx="8496944" cy="6480720"/>
          </a:xfrm>
        </p:spPr>
        <p:txBody>
          <a:bodyPr/>
          <a:lstStyle/>
          <a:p>
            <a:pPr algn="just"/>
            <a:r>
              <a:rPr lang="pt-BR" dirty="0">
                <a:solidFill>
                  <a:schemeClr val="bg2">
                    <a:lumMod val="10000"/>
                  </a:schemeClr>
                </a:solidFill>
              </a:rPr>
              <a:t>4</a:t>
            </a:r>
            <a:r>
              <a:rPr lang="pt-BR" dirty="0" smtClean="0">
                <a:solidFill>
                  <a:schemeClr val="bg2">
                    <a:lumMod val="10000"/>
                  </a:schemeClr>
                </a:solidFill>
              </a:rPr>
              <a:t>. </a:t>
            </a:r>
            <a:r>
              <a:rPr lang="pt-BR" dirty="0">
                <a:solidFill>
                  <a:schemeClr val="bg2">
                    <a:lumMod val="10000"/>
                  </a:schemeClr>
                </a:solidFill>
              </a:rPr>
              <a:t>A reanimação neonatal (RN) é importante procedimento como meta de redução da mortalidade nessa faixa etária. A utilização correta no momento certo é determinante no êxito do procedimento. Os profissionais médicos devem ser rigorosamente treinados para execução adequada do início ao fim de todas as manobras de reanimação para que, quando necessário, os bebês possam ser salvos sem </a:t>
            </a:r>
            <a:r>
              <a:rPr lang="pt-BR" dirty="0" err="1">
                <a:solidFill>
                  <a:schemeClr val="bg2">
                    <a:lumMod val="10000"/>
                  </a:schemeClr>
                </a:solidFill>
              </a:rPr>
              <a:t>seqüelas</a:t>
            </a:r>
            <a:r>
              <a:rPr lang="pt-BR" dirty="0">
                <a:solidFill>
                  <a:schemeClr val="bg2">
                    <a:lumMod val="10000"/>
                  </a:schemeClr>
                </a:solidFill>
              </a:rPr>
              <a:t>. Em relação à RN é correto afirmar (SBP - Diretrizes </a:t>
            </a:r>
            <a:r>
              <a:rPr lang="pt-BR" dirty="0" smtClean="0">
                <a:solidFill>
                  <a:schemeClr val="bg2">
                    <a:lumMod val="10000"/>
                  </a:schemeClr>
                </a:solidFill>
              </a:rPr>
              <a:t>2016): </a:t>
            </a:r>
            <a:endParaRPr lang="pt-BR" dirty="0">
              <a:solidFill>
                <a:schemeClr val="bg2">
                  <a:lumMod val="10000"/>
                </a:schemeClr>
              </a:solidFill>
            </a:endParaRPr>
          </a:p>
          <a:p>
            <a:pPr algn="just"/>
            <a:r>
              <a:rPr lang="pt-BR" b="0" dirty="0">
                <a:solidFill>
                  <a:schemeClr val="bg2">
                    <a:lumMod val="10000"/>
                  </a:schemeClr>
                </a:solidFill>
              </a:rPr>
              <a:t>A) Os passos iniciais da RN devem ser realizados em todos os recém nascidos. </a:t>
            </a:r>
          </a:p>
          <a:p>
            <a:pPr algn="just"/>
            <a:r>
              <a:rPr lang="pt-BR" b="0" dirty="0">
                <a:solidFill>
                  <a:schemeClr val="bg2">
                    <a:lumMod val="10000"/>
                  </a:schemeClr>
                </a:solidFill>
              </a:rPr>
              <a:t>B) A duração desse procedimento é de 60 segundos. </a:t>
            </a:r>
          </a:p>
          <a:p>
            <a:pPr algn="just"/>
            <a:r>
              <a:rPr lang="pt-BR" b="0" dirty="0">
                <a:solidFill>
                  <a:schemeClr val="bg2">
                    <a:lumMod val="10000"/>
                  </a:schemeClr>
                </a:solidFill>
              </a:rPr>
              <a:t>C) O procedimento mais importante e efetivo na RN é a ventilação pulmonar. </a:t>
            </a:r>
          </a:p>
          <a:p>
            <a:pPr algn="just"/>
            <a:r>
              <a:rPr lang="pt-BR" b="0" dirty="0">
                <a:solidFill>
                  <a:schemeClr val="bg2">
                    <a:lumMod val="10000"/>
                  </a:schemeClr>
                </a:solidFill>
              </a:rPr>
              <a:t>D) A ventilação com pressão positiva com balão e máscara deve, sempre, ser realizada com oxigênio a 100%. </a:t>
            </a:r>
          </a:p>
          <a:p>
            <a:pPr algn="just"/>
            <a:r>
              <a:rPr lang="pt-BR" b="0" dirty="0">
                <a:solidFill>
                  <a:schemeClr val="bg2">
                    <a:lumMod val="10000"/>
                  </a:schemeClr>
                </a:solidFill>
              </a:rPr>
              <a:t>E) O recém-nascido banhado de mecônio fluido deve ser aspirado, pelo obstetra, ainda no ventre materno. </a:t>
            </a:r>
          </a:p>
          <a:p>
            <a:endParaRPr lang="pt-BR" dirty="0"/>
          </a:p>
        </p:txBody>
      </p:sp>
    </p:spTree>
    <p:extLst>
      <p:ext uri="{BB962C8B-B14F-4D97-AF65-F5344CB8AC3E}">
        <p14:creationId xmlns:p14="http://schemas.microsoft.com/office/powerpoint/2010/main" val="3687244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idx="1"/>
          </p:nvPr>
        </p:nvSpPr>
        <p:spPr>
          <a:xfrm>
            <a:off x="457200" y="333375"/>
            <a:ext cx="8291513" cy="6119813"/>
          </a:xfrm>
        </p:spPr>
        <p:txBody>
          <a:bodyPr/>
          <a:lstStyle/>
          <a:p>
            <a:pPr algn="just"/>
            <a:r>
              <a:rPr lang="pt-BR" dirty="0" smtClean="0">
                <a:solidFill>
                  <a:schemeClr val="bg2">
                    <a:lumMod val="10000"/>
                  </a:schemeClr>
                </a:solidFill>
              </a:rPr>
              <a:t>4. </a:t>
            </a:r>
            <a:r>
              <a:rPr lang="pt-BR" dirty="0">
                <a:solidFill>
                  <a:schemeClr val="bg2">
                    <a:lumMod val="10000"/>
                  </a:schemeClr>
                </a:solidFill>
              </a:rPr>
              <a:t>A reanimação neonatal (RN) é importante procedimento como meta de redução da mortalidade nessa faixa etária. A utilização correta no momento certo é determinante no êxito do procedimento. Os profissionais médicos devem ser rigorosamente treinados para execução adequada do início ao fim de todas as manobras de reanimação para que, quando necessário, os bebês possam ser salvos sem </a:t>
            </a:r>
            <a:r>
              <a:rPr lang="pt-BR" dirty="0" err="1">
                <a:solidFill>
                  <a:schemeClr val="bg2">
                    <a:lumMod val="10000"/>
                  </a:schemeClr>
                </a:solidFill>
              </a:rPr>
              <a:t>seqüelas</a:t>
            </a:r>
            <a:r>
              <a:rPr lang="pt-BR" dirty="0">
                <a:solidFill>
                  <a:schemeClr val="bg2">
                    <a:lumMod val="10000"/>
                  </a:schemeClr>
                </a:solidFill>
              </a:rPr>
              <a:t>. Em relação à RN é correto afirmar (SBP - Diretrizes 2016): </a:t>
            </a:r>
          </a:p>
          <a:p>
            <a:pPr algn="just"/>
            <a:r>
              <a:rPr lang="pt-BR" b="0" dirty="0">
                <a:solidFill>
                  <a:schemeClr val="bg2">
                    <a:lumMod val="10000"/>
                  </a:schemeClr>
                </a:solidFill>
              </a:rPr>
              <a:t>A) Os passos iniciais da RN devem ser realizados em todos os recém nascidos. </a:t>
            </a:r>
          </a:p>
          <a:p>
            <a:pPr algn="just"/>
            <a:r>
              <a:rPr lang="pt-BR" b="0" dirty="0">
                <a:solidFill>
                  <a:schemeClr val="bg2">
                    <a:lumMod val="10000"/>
                  </a:schemeClr>
                </a:solidFill>
              </a:rPr>
              <a:t>B) A duração desse procedimento é de 60 segundos. </a:t>
            </a:r>
          </a:p>
          <a:p>
            <a:pPr algn="just"/>
            <a:r>
              <a:rPr lang="pt-BR" b="0" dirty="0">
                <a:solidFill>
                  <a:srgbClr val="FF0000"/>
                </a:solidFill>
              </a:rPr>
              <a:t>C) O procedimento mais importante e efetivo na RN é a ventilação pulmonar</a:t>
            </a:r>
            <a:r>
              <a:rPr lang="pt-BR" b="0" dirty="0">
                <a:solidFill>
                  <a:schemeClr val="bg2">
                    <a:lumMod val="10000"/>
                  </a:schemeClr>
                </a:solidFill>
              </a:rPr>
              <a:t>. </a:t>
            </a:r>
          </a:p>
          <a:p>
            <a:pPr algn="just"/>
            <a:r>
              <a:rPr lang="pt-BR" b="0" dirty="0">
                <a:solidFill>
                  <a:schemeClr val="bg2">
                    <a:lumMod val="10000"/>
                  </a:schemeClr>
                </a:solidFill>
              </a:rPr>
              <a:t>D) A ventilação com pressão positiva com balão e máscara deve, sempre, ser realizada com oxigênio a 100%. </a:t>
            </a:r>
          </a:p>
          <a:p>
            <a:pPr algn="just"/>
            <a:r>
              <a:rPr lang="pt-BR" b="0" dirty="0">
                <a:solidFill>
                  <a:schemeClr val="bg2">
                    <a:lumMod val="10000"/>
                  </a:schemeClr>
                </a:solidFill>
              </a:rPr>
              <a:t>E) O recém-nascido banhado de mecônio fluido deve ser aspirado, pelo obstetra, ainda no ventre materno. </a:t>
            </a:r>
          </a:p>
          <a:p>
            <a:endParaRPr lang="pt-BR" dirty="0"/>
          </a:p>
          <a:p>
            <a:endParaRPr lang="pt-BR" dirty="0"/>
          </a:p>
        </p:txBody>
      </p:sp>
    </p:spTree>
    <p:extLst>
      <p:ext uri="{BB962C8B-B14F-4D97-AF65-F5344CB8AC3E}">
        <p14:creationId xmlns:p14="http://schemas.microsoft.com/office/powerpoint/2010/main" val="4242465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Referências:</a:t>
            </a:r>
            <a:endParaRPr lang="pt-BR" dirty="0"/>
          </a:p>
        </p:txBody>
      </p:sp>
      <p:sp>
        <p:nvSpPr>
          <p:cNvPr id="3" name="Espaço Reservado para Conteúdo 2"/>
          <p:cNvSpPr>
            <a:spLocks noGrp="1"/>
          </p:cNvSpPr>
          <p:nvPr>
            <p:ph idx="1"/>
          </p:nvPr>
        </p:nvSpPr>
        <p:spPr/>
        <p:txBody>
          <a:bodyPr/>
          <a:lstStyle/>
          <a:p>
            <a:pPr marL="342900" indent="-342900">
              <a:buFont typeface="Wingdings" pitchFamily="2" charset="2"/>
              <a:buChar char="§"/>
            </a:pPr>
            <a:r>
              <a:rPr lang="pt-BR" b="0" dirty="0" smtClean="0">
                <a:solidFill>
                  <a:srgbClr val="020202"/>
                </a:solidFill>
              </a:rPr>
              <a:t>Diretrizes de Reanimação neonatal da Sociedade Brasileira de pediatria – 2016.</a:t>
            </a:r>
          </a:p>
          <a:p>
            <a:pPr marL="342900" indent="-342900">
              <a:buFont typeface="Wingdings" pitchFamily="2" charset="2"/>
              <a:buChar char="§"/>
            </a:pPr>
            <a:r>
              <a:rPr lang="pt-BR" b="0" dirty="0" smtClean="0">
                <a:solidFill>
                  <a:srgbClr val="020202"/>
                </a:solidFill>
              </a:rPr>
              <a:t>Manual de emergências Cardiorrespiratórias- 2ª Edição.</a:t>
            </a:r>
            <a:endParaRPr lang="pt-BR" b="0" dirty="0">
              <a:solidFill>
                <a:srgbClr val="020202"/>
              </a:solidFill>
            </a:endParaRPr>
          </a:p>
          <a:p>
            <a:endParaRPr lang="pt-BR" dirty="0"/>
          </a:p>
        </p:txBody>
      </p:sp>
    </p:spTree>
    <p:extLst>
      <p:ext uri="{BB962C8B-B14F-4D97-AF65-F5344CB8AC3E}">
        <p14:creationId xmlns:p14="http://schemas.microsoft.com/office/powerpoint/2010/main" val="1183654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5"/>
          <p:cNvPicPr>
            <a:picLocks noGrp="1" noChangeAspect="1"/>
          </p:cNvPicPr>
          <p:nvPr>
            <p:ph idx="1"/>
          </p:nvPr>
        </p:nvPicPr>
        <p:blipFill rotWithShape="1">
          <a:blip r:embed="rId2">
            <a:extLst>
              <a:ext uri="{28A0092B-C50C-407E-A947-70E740481C1C}">
                <a14:useLocalDpi xmlns:a14="http://schemas.microsoft.com/office/drawing/2010/main" val="0"/>
              </a:ext>
            </a:extLst>
          </a:blip>
          <a:srcRect r="1637" b="29202"/>
          <a:stretch/>
        </p:blipFill>
        <p:spPr>
          <a:xfrm>
            <a:off x="1043608" y="404664"/>
            <a:ext cx="6463797" cy="3489284"/>
          </a:xfrm>
        </p:spPr>
      </p:pic>
      <p:sp>
        <p:nvSpPr>
          <p:cNvPr id="7" name="CaixaDeTexto 6"/>
          <p:cNvSpPr txBox="1"/>
          <p:nvPr/>
        </p:nvSpPr>
        <p:spPr>
          <a:xfrm>
            <a:off x="323528" y="4365104"/>
            <a:ext cx="8712968" cy="2308324"/>
          </a:xfrm>
          <a:prstGeom prst="rect">
            <a:avLst/>
          </a:prstGeom>
          <a:noFill/>
        </p:spPr>
        <p:txBody>
          <a:bodyPr wrap="square" rtlCol="0">
            <a:spAutoFit/>
          </a:bodyPr>
          <a:lstStyle/>
          <a:p>
            <a:r>
              <a:rPr lang="pt-BR" sz="2400" b="1" dirty="0" smtClean="0">
                <a:latin typeface="+mj-lt"/>
              </a:rPr>
              <a:t>“Aqueles </a:t>
            </a:r>
            <a:r>
              <a:rPr lang="pt-BR" sz="2400" b="1" dirty="0">
                <a:latin typeface="+mj-lt"/>
              </a:rPr>
              <a:t>que passam por nós não vão sós. Deixam um pouco de si, levam um pouco de nós</a:t>
            </a:r>
            <a:r>
              <a:rPr lang="pt-BR" sz="2400" b="1" dirty="0" smtClean="0">
                <a:latin typeface="+mj-lt"/>
              </a:rPr>
              <a:t>.”</a:t>
            </a:r>
          </a:p>
          <a:p>
            <a:r>
              <a:rPr lang="pt-BR" sz="2400" b="1" dirty="0">
                <a:latin typeface="+mj-lt"/>
              </a:rPr>
              <a:t> </a:t>
            </a:r>
            <a:r>
              <a:rPr lang="pt-BR" sz="2400" b="1" dirty="0" smtClean="0">
                <a:latin typeface="+mj-lt"/>
              </a:rPr>
              <a:t>                                                 </a:t>
            </a:r>
            <a:r>
              <a:rPr lang="pt-BR" b="1" dirty="0" smtClean="0">
                <a:latin typeface="+mj-lt"/>
              </a:rPr>
              <a:t>Antoine de Saint </a:t>
            </a:r>
            <a:r>
              <a:rPr lang="pt-BR" b="1" dirty="0" err="1" smtClean="0">
                <a:latin typeface="+mj-lt"/>
              </a:rPr>
              <a:t>Exupery</a:t>
            </a:r>
            <a:endParaRPr lang="pt-BR" b="1" dirty="0" smtClean="0">
              <a:latin typeface="+mj-lt"/>
            </a:endParaRPr>
          </a:p>
          <a:p>
            <a:pPr algn="r"/>
            <a:endParaRPr lang="pt-BR" sz="3600" b="1" dirty="0">
              <a:latin typeface="+mj-lt"/>
            </a:endParaRPr>
          </a:p>
          <a:p>
            <a:pPr algn="r"/>
            <a:r>
              <a:rPr lang="pt-BR" sz="3600" b="1" dirty="0" smtClean="0">
                <a:latin typeface="+mj-lt"/>
              </a:rPr>
              <a:t>Obrigada</a:t>
            </a:r>
            <a:r>
              <a:rPr lang="pt-BR" dirty="0" smtClean="0">
                <a:latin typeface="+mj-lt"/>
              </a:rPr>
              <a:t>                                                 </a:t>
            </a:r>
            <a:endParaRPr lang="pt-BR" dirty="0">
              <a:latin typeface="+mj-lt"/>
            </a:endParaRPr>
          </a:p>
        </p:txBody>
      </p:sp>
    </p:spTree>
    <p:extLst>
      <p:ext uri="{BB962C8B-B14F-4D97-AF65-F5344CB8AC3E}">
        <p14:creationId xmlns:p14="http://schemas.microsoft.com/office/powerpoint/2010/main" val="4245734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2718"/>
            <a:ext cx="7931224" cy="1371600"/>
          </a:xfrm>
        </p:spPr>
        <p:txBody>
          <a:bodyPr>
            <a:normAutofit fontScale="90000"/>
          </a:bodyPr>
          <a:lstStyle/>
          <a:p>
            <a:r>
              <a:rPr lang="pt-BR" dirty="0" smtClean="0">
                <a:solidFill>
                  <a:schemeClr val="tx1">
                    <a:lumMod val="75000"/>
                  </a:schemeClr>
                </a:solidFill>
              </a:rPr>
              <a:t>SITUAÇÕES EM QUE HÁ AUMENTO DA PROBABILIDADE DE O RN NECESSITAR DE RENIMAÇÃO:</a:t>
            </a:r>
            <a:endParaRPr lang="pt-BR" dirty="0">
              <a:solidFill>
                <a:schemeClr val="tx1">
                  <a:lumMod val="75000"/>
                </a:schemeClr>
              </a:solidFill>
            </a:endParaRP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33543895"/>
              </p:ext>
            </p:extLst>
          </p:nvPr>
        </p:nvGraphicFramePr>
        <p:xfrm>
          <a:off x="467544" y="1556792"/>
          <a:ext cx="7992888" cy="5202903"/>
        </p:xfrm>
        <a:graphic>
          <a:graphicData uri="http://schemas.openxmlformats.org/drawingml/2006/table">
            <a:tbl>
              <a:tblPr firstRow="1" bandRow="1">
                <a:tableStyleId>{5C22544A-7EE6-4342-B048-85BDC9FD1C3A}</a:tableStyleId>
              </a:tblPr>
              <a:tblGrid>
                <a:gridCol w="3996444"/>
                <a:gridCol w="3996444"/>
              </a:tblGrid>
              <a:tr h="275762">
                <a:tc>
                  <a:txBody>
                    <a:bodyPr/>
                    <a:lstStyle/>
                    <a:p>
                      <a:r>
                        <a:rPr lang="pt-BR" dirty="0" smtClean="0"/>
                        <a:t>Problemas</a:t>
                      </a:r>
                      <a:r>
                        <a:rPr lang="pt-BR" baseline="0" dirty="0" smtClean="0"/>
                        <a:t> Pré - natais</a:t>
                      </a:r>
                      <a:endParaRPr lang="pt-BR" dirty="0"/>
                    </a:p>
                  </a:txBody>
                  <a:tcPr/>
                </a:tc>
                <a:tc>
                  <a:txBody>
                    <a:bodyPr/>
                    <a:lstStyle/>
                    <a:p>
                      <a:r>
                        <a:rPr lang="pt-BR" dirty="0" smtClean="0"/>
                        <a:t>Problemas no trabalho de parto e parto:</a:t>
                      </a:r>
                      <a:endParaRPr lang="pt-BR" dirty="0"/>
                    </a:p>
                  </a:txBody>
                  <a:tcPr/>
                </a:tc>
              </a:tr>
              <a:tr h="507666">
                <a:tc>
                  <a:txBody>
                    <a:bodyPr/>
                    <a:lstStyle/>
                    <a:p>
                      <a:r>
                        <a:rPr lang="pt-BR" sz="1600" dirty="0" smtClean="0">
                          <a:solidFill>
                            <a:schemeClr val="bg2">
                              <a:lumMod val="10000"/>
                            </a:schemeClr>
                          </a:solidFill>
                        </a:rPr>
                        <a:t>Mãe com idade menor que 16 anos e maior que 35</a:t>
                      </a:r>
                      <a:r>
                        <a:rPr lang="pt-BR" sz="1600" baseline="0" dirty="0" smtClean="0">
                          <a:solidFill>
                            <a:schemeClr val="bg2">
                              <a:lumMod val="10000"/>
                            </a:schemeClr>
                          </a:solidFill>
                        </a:rPr>
                        <a:t> anos</a:t>
                      </a:r>
                      <a:endParaRPr lang="pt-BR" sz="1600" dirty="0">
                        <a:solidFill>
                          <a:schemeClr val="bg2">
                            <a:lumMod val="10000"/>
                          </a:schemeClr>
                        </a:solidFill>
                      </a:endParaRPr>
                    </a:p>
                  </a:txBody>
                  <a:tcPr/>
                </a:tc>
                <a:tc>
                  <a:txBody>
                    <a:bodyPr/>
                    <a:lstStyle/>
                    <a:p>
                      <a:r>
                        <a:rPr lang="pt-BR" sz="1600" dirty="0" smtClean="0">
                          <a:solidFill>
                            <a:schemeClr val="bg2">
                              <a:lumMod val="10000"/>
                            </a:schemeClr>
                          </a:solidFill>
                        </a:rPr>
                        <a:t>Trabalho de parto prematuro</a:t>
                      </a:r>
                      <a:endParaRPr lang="pt-BR" sz="1600" dirty="0">
                        <a:solidFill>
                          <a:schemeClr val="bg2">
                            <a:lumMod val="10000"/>
                          </a:schemeClr>
                        </a:solidFill>
                      </a:endParaRPr>
                    </a:p>
                  </a:txBody>
                  <a:tcPr/>
                </a:tc>
              </a:tr>
              <a:tr h="507666">
                <a:tc>
                  <a:txBody>
                    <a:bodyPr/>
                    <a:lstStyle/>
                    <a:p>
                      <a:r>
                        <a:rPr lang="pt-BR" sz="1600" dirty="0" smtClean="0">
                          <a:solidFill>
                            <a:schemeClr val="bg2">
                              <a:lumMod val="10000"/>
                            </a:schemeClr>
                          </a:solidFill>
                        </a:rPr>
                        <a:t>Assistência </a:t>
                      </a:r>
                      <a:r>
                        <a:rPr lang="pt-BR" sz="1600" dirty="0" err="1" smtClean="0">
                          <a:solidFill>
                            <a:schemeClr val="bg2">
                              <a:lumMod val="10000"/>
                            </a:schemeClr>
                          </a:solidFill>
                        </a:rPr>
                        <a:t>pré</a:t>
                      </a:r>
                      <a:r>
                        <a:rPr lang="pt-BR" sz="1600" dirty="0" smtClean="0">
                          <a:solidFill>
                            <a:schemeClr val="bg2">
                              <a:lumMod val="10000"/>
                            </a:schemeClr>
                          </a:solidFill>
                        </a:rPr>
                        <a:t>-</a:t>
                      </a:r>
                      <a:r>
                        <a:rPr lang="pt-BR" sz="1600" baseline="0" dirty="0" smtClean="0">
                          <a:solidFill>
                            <a:schemeClr val="bg2">
                              <a:lumMod val="10000"/>
                            </a:schemeClr>
                          </a:solidFill>
                        </a:rPr>
                        <a:t> natal ausente</a:t>
                      </a:r>
                      <a:endParaRPr lang="pt-BR" sz="1600" dirty="0">
                        <a:solidFill>
                          <a:schemeClr val="bg2">
                            <a:lumMod val="10000"/>
                          </a:schemeClr>
                        </a:solidFill>
                      </a:endParaRPr>
                    </a:p>
                  </a:txBody>
                  <a:tcPr/>
                </a:tc>
                <a:tc>
                  <a:txBody>
                    <a:bodyPr/>
                    <a:lstStyle/>
                    <a:p>
                      <a:r>
                        <a:rPr lang="pt-BR" sz="1600" dirty="0" smtClean="0">
                          <a:solidFill>
                            <a:schemeClr val="bg2">
                              <a:lumMod val="10000"/>
                            </a:schemeClr>
                          </a:solidFill>
                        </a:rPr>
                        <a:t>Rotura de</a:t>
                      </a:r>
                      <a:r>
                        <a:rPr lang="pt-BR" sz="1600" baseline="0" dirty="0" smtClean="0">
                          <a:solidFill>
                            <a:schemeClr val="bg2">
                              <a:lumMod val="10000"/>
                            </a:schemeClr>
                          </a:solidFill>
                        </a:rPr>
                        <a:t> membranas superior a 18 horas</a:t>
                      </a:r>
                      <a:endParaRPr lang="pt-BR" sz="1600" dirty="0">
                        <a:solidFill>
                          <a:schemeClr val="bg2">
                            <a:lumMod val="10000"/>
                          </a:schemeClr>
                        </a:solidFill>
                      </a:endParaRPr>
                    </a:p>
                  </a:txBody>
                  <a:tcPr/>
                </a:tc>
              </a:tr>
              <a:tr h="721421">
                <a:tc>
                  <a:txBody>
                    <a:bodyPr/>
                    <a:lstStyle/>
                    <a:p>
                      <a:r>
                        <a:rPr lang="pt-BR" sz="1600" dirty="0" smtClean="0">
                          <a:solidFill>
                            <a:schemeClr val="bg2">
                              <a:lumMod val="10000"/>
                            </a:schemeClr>
                          </a:solidFill>
                        </a:rPr>
                        <a:t>Hipertensão</a:t>
                      </a:r>
                      <a:r>
                        <a:rPr lang="pt-BR" sz="1600" baseline="0" dirty="0" smtClean="0">
                          <a:solidFill>
                            <a:schemeClr val="bg2">
                              <a:lumMod val="10000"/>
                            </a:schemeClr>
                          </a:solidFill>
                        </a:rPr>
                        <a:t> na gestação</a:t>
                      </a:r>
                    </a:p>
                  </a:txBody>
                  <a:tcPr/>
                </a:tc>
                <a:tc>
                  <a:txBody>
                    <a:bodyPr/>
                    <a:lstStyle/>
                    <a:p>
                      <a:r>
                        <a:rPr lang="pt-BR" sz="1600" dirty="0" smtClean="0">
                          <a:solidFill>
                            <a:schemeClr val="bg2">
                              <a:lumMod val="10000"/>
                            </a:schemeClr>
                          </a:solidFill>
                        </a:rPr>
                        <a:t>Trabalho de parto maior do que 24 horas ( risco de</a:t>
                      </a:r>
                      <a:r>
                        <a:rPr lang="pt-BR" sz="1600" baseline="0" dirty="0" smtClean="0">
                          <a:solidFill>
                            <a:schemeClr val="bg2">
                              <a:lumMod val="10000"/>
                            </a:schemeClr>
                          </a:solidFill>
                        </a:rPr>
                        <a:t> hipóxia e sofrimento fetal)</a:t>
                      </a:r>
                      <a:endParaRPr lang="pt-BR" sz="1600" dirty="0">
                        <a:solidFill>
                          <a:schemeClr val="bg2">
                            <a:lumMod val="10000"/>
                          </a:schemeClr>
                        </a:solidFill>
                      </a:endParaRPr>
                    </a:p>
                  </a:txBody>
                  <a:tcPr/>
                </a:tc>
              </a:tr>
              <a:tr h="476137">
                <a:tc>
                  <a:txBody>
                    <a:bodyPr/>
                    <a:lstStyle/>
                    <a:p>
                      <a:r>
                        <a:rPr lang="pt-BR" sz="1600" dirty="0" smtClean="0">
                          <a:solidFill>
                            <a:schemeClr val="bg2">
                              <a:lumMod val="10000"/>
                            </a:schemeClr>
                          </a:solidFill>
                        </a:rPr>
                        <a:t>Diabetes</a:t>
                      </a:r>
                      <a:endParaRPr lang="pt-BR" sz="1600" dirty="0">
                        <a:solidFill>
                          <a:schemeClr val="bg2">
                            <a:lumMod val="1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600" dirty="0" smtClean="0">
                          <a:solidFill>
                            <a:schemeClr val="bg2">
                              <a:lumMod val="10000"/>
                            </a:schemeClr>
                          </a:solidFill>
                        </a:rPr>
                        <a:t>Uso de fórceps ou extração à vácuo</a:t>
                      </a:r>
                    </a:p>
                  </a:txBody>
                  <a:tcPr/>
                </a:tc>
              </a:tr>
              <a:tr h="293912">
                <a:tc>
                  <a:txBody>
                    <a:bodyPr/>
                    <a:lstStyle/>
                    <a:p>
                      <a:r>
                        <a:rPr lang="pt-BR" sz="1600" dirty="0" smtClean="0">
                          <a:solidFill>
                            <a:schemeClr val="bg2">
                              <a:lumMod val="10000"/>
                            </a:schemeClr>
                          </a:solidFill>
                        </a:rPr>
                        <a:t>Doenças maternas</a:t>
                      </a:r>
                      <a:endParaRPr lang="pt-BR" sz="1600" dirty="0">
                        <a:solidFill>
                          <a:schemeClr val="bg2">
                            <a:lumMod val="10000"/>
                          </a:schemeClr>
                        </a:solidFill>
                      </a:endParaRPr>
                    </a:p>
                  </a:txBody>
                  <a:tcPr/>
                </a:tc>
                <a:tc>
                  <a:txBody>
                    <a:bodyPr/>
                    <a:lstStyle/>
                    <a:p>
                      <a:r>
                        <a:rPr lang="pt-BR" sz="1600" dirty="0" err="1" smtClean="0">
                          <a:solidFill>
                            <a:schemeClr val="bg2">
                              <a:lumMod val="10000"/>
                            </a:schemeClr>
                          </a:solidFill>
                        </a:rPr>
                        <a:t>Braquicardia</a:t>
                      </a:r>
                      <a:r>
                        <a:rPr lang="pt-BR" sz="1600" dirty="0" smtClean="0">
                          <a:solidFill>
                            <a:schemeClr val="bg2">
                              <a:lumMod val="10000"/>
                            </a:schemeClr>
                          </a:solidFill>
                        </a:rPr>
                        <a:t> fetal</a:t>
                      </a:r>
                      <a:endParaRPr lang="pt-BR" sz="1600" dirty="0">
                        <a:solidFill>
                          <a:schemeClr val="bg2">
                            <a:lumMod val="10000"/>
                          </a:schemeClr>
                        </a:solidFill>
                      </a:endParaRPr>
                    </a:p>
                  </a:txBody>
                  <a:tcPr/>
                </a:tc>
              </a:tr>
              <a:tr h="293912">
                <a:tc>
                  <a:txBody>
                    <a:bodyPr/>
                    <a:lstStyle/>
                    <a:p>
                      <a:r>
                        <a:rPr lang="pt-BR" sz="1600" dirty="0" smtClean="0">
                          <a:solidFill>
                            <a:schemeClr val="bg2">
                              <a:lumMod val="10000"/>
                            </a:schemeClr>
                          </a:solidFill>
                        </a:rPr>
                        <a:t>Óbito</a:t>
                      </a:r>
                      <a:r>
                        <a:rPr lang="pt-BR" sz="1600" baseline="0" dirty="0" smtClean="0">
                          <a:solidFill>
                            <a:schemeClr val="bg2">
                              <a:lumMod val="10000"/>
                            </a:schemeClr>
                          </a:solidFill>
                        </a:rPr>
                        <a:t> fetal ou neonatal prévio</a:t>
                      </a:r>
                      <a:endParaRPr lang="pt-BR" sz="1600" dirty="0">
                        <a:solidFill>
                          <a:schemeClr val="bg2">
                            <a:lumMod val="10000"/>
                          </a:schemeClr>
                        </a:solidFill>
                      </a:endParaRPr>
                    </a:p>
                  </a:txBody>
                  <a:tcPr/>
                </a:tc>
                <a:tc>
                  <a:txBody>
                    <a:bodyPr/>
                    <a:lstStyle/>
                    <a:p>
                      <a:r>
                        <a:rPr lang="pt-BR" sz="1600" dirty="0" smtClean="0">
                          <a:solidFill>
                            <a:schemeClr val="bg2">
                              <a:lumMod val="10000"/>
                            </a:schemeClr>
                          </a:solidFill>
                        </a:rPr>
                        <a:t>Anestesia Geral</a:t>
                      </a:r>
                      <a:endParaRPr lang="pt-BR" sz="1600" dirty="0">
                        <a:solidFill>
                          <a:schemeClr val="bg2">
                            <a:lumMod val="10000"/>
                          </a:schemeClr>
                        </a:solidFill>
                      </a:endParaRPr>
                    </a:p>
                  </a:txBody>
                  <a:tcPr/>
                </a:tc>
              </a:tr>
              <a:tr h="293912">
                <a:tc>
                  <a:txBody>
                    <a:bodyPr/>
                    <a:lstStyle/>
                    <a:p>
                      <a:r>
                        <a:rPr lang="pt-BR" sz="1600" dirty="0" err="1" smtClean="0">
                          <a:solidFill>
                            <a:schemeClr val="bg2">
                              <a:lumMod val="10000"/>
                            </a:schemeClr>
                          </a:solidFill>
                        </a:rPr>
                        <a:t>Aloimunização</a:t>
                      </a:r>
                      <a:r>
                        <a:rPr lang="pt-BR" sz="1600" baseline="0" dirty="0" smtClean="0">
                          <a:solidFill>
                            <a:schemeClr val="bg2">
                              <a:lumMod val="10000"/>
                            </a:schemeClr>
                          </a:solidFill>
                        </a:rPr>
                        <a:t> ou anemia fetal</a:t>
                      </a:r>
                      <a:endParaRPr lang="pt-BR" sz="1600" dirty="0">
                        <a:solidFill>
                          <a:schemeClr val="bg2">
                            <a:lumMod val="10000"/>
                          </a:schemeClr>
                        </a:solidFill>
                      </a:endParaRPr>
                    </a:p>
                  </a:txBody>
                  <a:tcPr/>
                </a:tc>
                <a:tc>
                  <a:txBody>
                    <a:bodyPr/>
                    <a:lstStyle/>
                    <a:p>
                      <a:r>
                        <a:rPr lang="pt-BR" sz="1600" dirty="0" smtClean="0">
                          <a:solidFill>
                            <a:schemeClr val="bg2">
                              <a:lumMod val="10000"/>
                            </a:schemeClr>
                          </a:solidFill>
                        </a:rPr>
                        <a:t>Descolamento prematuro da placenta</a:t>
                      </a:r>
                      <a:endParaRPr lang="pt-BR" sz="1600" dirty="0">
                        <a:solidFill>
                          <a:schemeClr val="bg2">
                            <a:lumMod val="10000"/>
                          </a:schemeClr>
                        </a:solidFill>
                      </a:endParaRPr>
                    </a:p>
                  </a:txBody>
                  <a:tcPr/>
                </a:tc>
              </a:tr>
              <a:tr h="561105">
                <a:tc>
                  <a:txBody>
                    <a:bodyPr/>
                    <a:lstStyle/>
                    <a:p>
                      <a:r>
                        <a:rPr lang="pt-BR" dirty="0" smtClean="0">
                          <a:solidFill>
                            <a:schemeClr val="bg2">
                              <a:lumMod val="10000"/>
                            </a:schemeClr>
                          </a:solidFill>
                        </a:rPr>
                        <a:t>Uso de álcool,</a:t>
                      </a:r>
                      <a:r>
                        <a:rPr lang="pt-BR" baseline="0" dirty="0" smtClean="0">
                          <a:solidFill>
                            <a:schemeClr val="bg2">
                              <a:lumMod val="10000"/>
                            </a:schemeClr>
                          </a:solidFill>
                        </a:rPr>
                        <a:t> tabaco ou drogas</a:t>
                      </a:r>
                      <a:endParaRPr lang="pt-BR" dirty="0">
                        <a:solidFill>
                          <a:schemeClr val="bg2">
                            <a:lumMod val="10000"/>
                          </a:schemeClr>
                        </a:solidFill>
                      </a:endParaRPr>
                    </a:p>
                  </a:txBody>
                  <a:tcPr/>
                </a:tc>
                <a:tc>
                  <a:txBody>
                    <a:bodyPr/>
                    <a:lstStyle/>
                    <a:p>
                      <a:r>
                        <a:rPr lang="pt-BR" dirty="0" smtClean="0">
                          <a:solidFill>
                            <a:schemeClr val="bg2">
                              <a:lumMod val="10000"/>
                            </a:schemeClr>
                          </a:solidFill>
                        </a:rPr>
                        <a:t>Uso de opióides 4 horas antes do parto</a:t>
                      </a:r>
                      <a:endParaRPr lang="pt-BR" dirty="0">
                        <a:solidFill>
                          <a:schemeClr val="bg2">
                            <a:lumMod val="10000"/>
                          </a:schemeClr>
                        </a:solidFill>
                      </a:endParaRPr>
                    </a:p>
                  </a:txBody>
                  <a:tcPr/>
                </a:tc>
              </a:tr>
              <a:tr h="561105">
                <a:tc>
                  <a:txBody>
                    <a:bodyPr/>
                    <a:lstStyle/>
                    <a:p>
                      <a:r>
                        <a:rPr lang="pt-BR" dirty="0" smtClean="0">
                          <a:solidFill>
                            <a:schemeClr val="bg2">
                              <a:lumMod val="10000"/>
                            </a:schemeClr>
                          </a:solidFill>
                        </a:rPr>
                        <a:t>Gestação múltipla</a:t>
                      </a:r>
                      <a:endParaRPr lang="pt-BR" dirty="0">
                        <a:solidFill>
                          <a:schemeClr val="bg2">
                            <a:lumMod val="10000"/>
                          </a:schemeClr>
                        </a:solidFill>
                      </a:endParaRPr>
                    </a:p>
                  </a:txBody>
                  <a:tcPr/>
                </a:tc>
                <a:tc>
                  <a:txBody>
                    <a:bodyPr/>
                    <a:lstStyle/>
                    <a:p>
                      <a:r>
                        <a:rPr lang="pt-BR" dirty="0" smtClean="0">
                          <a:solidFill>
                            <a:schemeClr val="bg2">
                              <a:lumMod val="10000"/>
                            </a:schemeClr>
                          </a:solidFill>
                        </a:rPr>
                        <a:t>Sangramento</a:t>
                      </a:r>
                      <a:r>
                        <a:rPr lang="pt-BR" baseline="0" dirty="0" smtClean="0">
                          <a:solidFill>
                            <a:schemeClr val="bg2">
                              <a:lumMod val="10000"/>
                            </a:schemeClr>
                          </a:solidFill>
                        </a:rPr>
                        <a:t> intraparto significante</a:t>
                      </a:r>
                      <a:endParaRPr lang="pt-BR" dirty="0">
                        <a:solidFill>
                          <a:schemeClr val="bg2">
                            <a:lumMod val="10000"/>
                          </a:schemeClr>
                        </a:solidFill>
                      </a:endParaRPr>
                    </a:p>
                  </a:txBody>
                  <a:tcPr/>
                </a:tc>
              </a:tr>
            </a:tbl>
          </a:graphicData>
        </a:graphic>
      </p:graphicFrame>
    </p:spTree>
    <p:extLst>
      <p:ext uri="{BB962C8B-B14F-4D97-AF65-F5344CB8AC3E}">
        <p14:creationId xmlns:p14="http://schemas.microsoft.com/office/powerpoint/2010/main" val="175366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lgn="ctr"/>
            <a:r>
              <a:rPr lang="pt-BR" sz="2800" dirty="0" smtClean="0">
                <a:solidFill>
                  <a:schemeClr val="tx1">
                    <a:lumMod val="75000"/>
                  </a:schemeClr>
                </a:solidFill>
              </a:rPr>
              <a:t>POR ONDE COMEÇAR?</a:t>
            </a:r>
          </a:p>
          <a:p>
            <a:endParaRPr lang="pt-BR" dirty="0">
              <a:solidFill>
                <a:schemeClr val="tx1">
                  <a:lumMod val="75000"/>
                </a:schemeClr>
              </a:solidFill>
            </a:endParaRPr>
          </a:p>
        </p:txBody>
      </p:sp>
      <p:pic>
        <p:nvPicPr>
          <p:cNvPr id="4" name="Imagem 3"/>
          <p:cNvPicPr>
            <a:picLocks noChangeAspect="1"/>
          </p:cNvPicPr>
          <p:nvPr/>
        </p:nvPicPr>
        <p:blipFill rotWithShape="1">
          <a:blip r:embed="rId2">
            <a:extLst>
              <a:ext uri="{28A0092B-C50C-407E-A947-70E740481C1C}">
                <a14:useLocalDpi xmlns:a14="http://schemas.microsoft.com/office/drawing/2010/main" val="0"/>
              </a:ext>
            </a:extLst>
          </a:blip>
          <a:srcRect l="11019" r="12956"/>
          <a:stretch/>
        </p:blipFill>
        <p:spPr>
          <a:xfrm>
            <a:off x="1907704" y="2780928"/>
            <a:ext cx="5100338" cy="3096344"/>
          </a:xfrm>
          <a:prstGeom prst="rect">
            <a:avLst/>
          </a:prstGeom>
        </p:spPr>
      </p:pic>
    </p:spTree>
    <p:extLst>
      <p:ext uri="{BB962C8B-B14F-4D97-AF65-F5344CB8AC3E}">
        <p14:creationId xmlns:p14="http://schemas.microsoft.com/office/powerpoint/2010/main" val="2764702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2718"/>
            <a:ext cx="7643192" cy="1371600"/>
          </a:xfrm>
        </p:spPr>
        <p:txBody>
          <a:bodyPr/>
          <a:lstStyle/>
          <a:p>
            <a:r>
              <a:rPr lang="pt-BR" dirty="0" smtClean="0">
                <a:solidFill>
                  <a:schemeClr val="tx1"/>
                </a:solidFill>
              </a:rPr>
              <a:t>Avaliar vitalidade</a:t>
            </a:r>
            <a:endParaRPr lang="pt-BR" dirty="0">
              <a:solidFill>
                <a:schemeClr val="tx1"/>
              </a:solidFill>
            </a:endParaRP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4157616051"/>
              </p:ext>
            </p:extLst>
          </p:nvPr>
        </p:nvGraphicFramePr>
        <p:xfrm>
          <a:off x="457200" y="1752600"/>
          <a:ext cx="7620000"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6549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2718"/>
            <a:ext cx="7643192" cy="1371600"/>
          </a:xfrm>
        </p:spPr>
        <p:txBody>
          <a:bodyPr/>
          <a:lstStyle/>
          <a:p>
            <a:r>
              <a:rPr lang="pt-BR" dirty="0" smtClean="0">
                <a:solidFill>
                  <a:schemeClr val="tx1">
                    <a:lumMod val="75000"/>
                  </a:schemeClr>
                </a:solidFill>
              </a:rPr>
              <a:t>Se todas as respostas forem sim...</a:t>
            </a:r>
            <a:endParaRPr lang="pt-BR" dirty="0">
              <a:solidFill>
                <a:schemeClr val="tx1">
                  <a:lumMod val="75000"/>
                </a:schemeClr>
              </a:solidFill>
            </a:endParaRPr>
          </a:p>
        </p:txBody>
      </p:sp>
      <p:sp>
        <p:nvSpPr>
          <p:cNvPr id="3" name="Espaço Reservado para Conteúdo 2"/>
          <p:cNvSpPr>
            <a:spLocks noGrp="1"/>
          </p:cNvSpPr>
          <p:nvPr>
            <p:ph idx="1"/>
          </p:nvPr>
        </p:nvSpPr>
        <p:spPr>
          <a:xfrm>
            <a:off x="251520" y="1556792"/>
            <a:ext cx="8320980" cy="5044033"/>
          </a:xfrm>
        </p:spPr>
        <p:txBody>
          <a:bodyPr/>
          <a:lstStyle/>
          <a:p>
            <a:r>
              <a:rPr lang="pt-BR" b="0" dirty="0" smtClean="0">
                <a:solidFill>
                  <a:schemeClr val="bg2">
                    <a:lumMod val="10000"/>
                  </a:schemeClr>
                </a:solidFill>
              </a:rPr>
              <a:t>Devem ser feitos apenas os cuidados de rotina:</a:t>
            </a:r>
          </a:p>
          <a:p>
            <a:pPr marL="457200" indent="-457200">
              <a:buAutoNum type="arabicPeriod"/>
            </a:pPr>
            <a:r>
              <a:rPr lang="pt-BR" b="0" dirty="0" smtClean="0">
                <a:solidFill>
                  <a:schemeClr val="bg2">
                    <a:lumMod val="10000"/>
                  </a:schemeClr>
                </a:solidFill>
              </a:rPr>
              <a:t>Secar</a:t>
            </a:r>
          </a:p>
          <a:p>
            <a:pPr marL="457200" indent="-457200">
              <a:buAutoNum type="arabicPeriod"/>
            </a:pPr>
            <a:r>
              <a:rPr lang="pt-BR" b="0" dirty="0" smtClean="0">
                <a:solidFill>
                  <a:schemeClr val="bg2">
                    <a:lumMod val="10000"/>
                  </a:schemeClr>
                </a:solidFill>
              </a:rPr>
              <a:t>Coloca-lo em contato pele a pele com a mãe</a:t>
            </a:r>
          </a:p>
          <a:p>
            <a:pPr marL="457200" indent="-457200">
              <a:buAutoNum type="arabicPeriod"/>
            </a:pPr>
            <a:r>
              <a:rPr lang="pt-BR" b="0" dirty="0" smtClean="0">
                <a:solidFill>
                  <a:schemeClr val="bg2">
                    <a:lumMod val="10000"/>
                  </a:schemeClr>
                </a:solidFill>
              </a:rPr>
              <a:t>Cobri-lo com pano seco para manter sua temperatura</a:t>
            </a:r>
          </a:p>
          <a:p>
            <a:pPr marL="457200" indent="-457200">
              <a:buAutoNum type="arabicPeriod"/>
            </a:pPr>
            <a:r>
              <a:rPr lang="pt-BR" b="0" dirty="0" smtClean="0">
                <a:solidFill>
                  <a:schemeClr val="bg2">
                    <a:lumMod val="10000"/>
                  </a:schemeClr>
                </a:solidFill>
              </a:rPr>
              <a:t>Realizar o campleamento tardio do cordão umbilical (1-3 minutos após o nascimento. ( Se o recém nascido for pré- termo mas estiver com boa vitalidade, realiza o campleamento em 60s)</a:t>
            </a:r>
          </a:p>
          <a:p>
            <a:pPr marL="457200" indent="-457200">
              <a:buAutoNum type="arabicPeriod"/>
            </a:pPr>
            <a:endParaRPr lang="pt-BR" b="0" dirty="0" smtClean="0">
              <a:solidFill>
                <a:schemeClr val="bg2">
                  <a:lumMod val="10000"/>
                </a:schemeClr>
              </a:solidFill>
            </a:endParaRPr>
          </a:p>
          <a:p>
            <a:pPr marL="457200" indent="-457200">
              <a:buAutoNum type="arabicPeriod"/>
            </a:pPr>
            <a:endParaRPr lang="pt-BR" b="0" dirty="0">
              <a:solidFill>
                <a:schemeClr val="bg2">
                  <a:lumMod val="10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4509120"/>
            <a:ext cx="3096344" cy="2197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2513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2718"/>
            <a:ext cx="7643192" cy="1371600"/>
          </a:xfrm>
        </p:spPr>
        <p:txBody>
          <a:bodyPr/>
          <a:lstStyle/>
          <a:p>
            <a:r>
              <a:rPr lang="pt-BR" dirty="0" smtClean="0">
                <a:solidFill>
                  <a:schemeClr val="tx1">
                    <a:lumMod val="75000"/>
                  </a:schemeClr>
                </a:solidFill>
              </a:rPr>
              <a:t>Se algumas das respostas forem não...</a:t>
            </a:r>
            <a:endParaRPr lang="pt-BR" dirty="0">
              <a:solidFill>
                <a:schemeClr val="tx1">
                  <a:lumMod val="75000"/>
                </a:schemeClr>
              </a:solidFill>
            </a:endParaRPr>
          </a:p>
        </p:txBody>
      </p:sp>
      <p:sp>
        <p:nvSpPr>
          <p:cNvPr id="3" name="Espaço Reservado para Conteúdo 2"/>
          <p:cNvSpPr>
            <a:spLocks noGrp="1"/>
          </p:cNvSpPr>
          <p:nvPr>
            <p:ph idx="1"/>
          </p:nvPr>
        </p:nvSpPr>
        <p:spPr/>
        <p:txBody>
          <a:bodyPr/>
          <a:lstStyle/>
          <a:p>
            <a:r>
              <a:rPr lang="pt-BR" b="0" dirty="0">
                <a:solidFill>
                  <a:schemeClr val="bg2">
                    <a:lumMod val="10000"/>
                  </a:schemeClr>
                </a:solidFill>
              </a:rPr>
              <a:t>O</a:t>
            </a:r>
            <a:r>
              <a:rPr lang="pt-BR" b="0" dirty="0" smtClean="0">
                <a:solidFill>
                  <a:schemeClr val="bg2">
                    <a:lumMod val="10000"/>
                  </a:schemeClr>
                </a:solidFill>
              </a:rPr>
              <a:t> </a:t>
            </a:r>
            <a:r>
              <a:rPr lang="pt-BR" b="0" dirty="0">
                <a:solidFill>
                  <a:schemeClr val="bg2">
                    <a:lumMod val="10000"/>
                  </a:schemeClr>
                </a:solidFill>
              </a:rPr>
              <a:t>clampeamento imediato do cordão umbilical deverá ser realizado e o RN levado para a mesa de reanimação para que sejam feitas as manobras iniciais</a:t>
            </a:r>
            <a:r>
              <a:rPr lang="pt-BR" b="0" dirty="0" smtClean="0">
                <a:solidFill>
                  <a:schemeClr val="bg2">
                    <a:lumMod val="10000"/>
                  </a:schemeClr>
                </a:solidFill>
              </a:rPr>
              <a:t>.</a:t>
            </a:r>
          </a:p>
          <a:p>
            <a:endParaRPr lang="pt-BR" dirty="0">
              <a:solidFill>
                <a:schemeClr val="bg2">
                  <a:lumMod val="1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112646"/>
            <a:ext cx="3960440" cy="2635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6042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2718"/>
            <a:ext cx="7571184" cy="1371600"/>
          </a:xfrm>
        </p:spPr>
        <p:txBody>
          <a:bodyPr/>
          <a:lstStyle/>
          <a:p>
            <a:r>
              <a:rPr lang="pt-BR" dirty="0" smtClean="0">
                <a:solidFill>
                  <a:schemeClr val="tx1">
                    <a:lumMod val="75000"/>
                  </a:schemeClr>
                </a:solidFill>
              </a:rPr>
              <a:t>MANOBRAS INICIAIS DE REANIMAÇÃO:</a:t>
            </a:r>
            <a:endParaRPr lang="pt-BR" dirty="0">
              <a:solidFill>
                <a:schemeClr val="tx1">
                  <a:lumMod val="75000"/>
                </a:schemeClr>
              </a:solidFill>
            </a:endParaRPr>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1151132463"/>
              </p:ext>
            </p:extLst>
          </p:nvPr>
        </p:nvGraphicFramePr>
        <p:xfrm>
          <a:off x="457200" y="1752600"/>
          <a:ext cx="7620000"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65338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cial">
  <a:themeElements>
    <a:clrScheme name="Personalizada 10">
      <a:dk1>
        <a:srgbClr val="3979EE"/>
      </a:dk1>
      <a:lt1>
        <a:srgbClr val="FFFFFF"/>
      </a:lt1>
      <a:dk2>
        <a:srgbClr val="FF0000"/>
      </a:dk2>
      <a:lt2>
        <a:srgbClr val="CCCCCC"/>
      </a:lt2>
      <a:accent1>
        <a:srgbClr val="3A81BA"/>
      </a:accent1>
      <a:accent2>
        <a:srgbClr val="DFA2A3"/>
      </a:accent2>
      <a:accent3>
        <a:srgbClr val="E40A87"/>
      </a:accent3>
      <a:accent4>
        <a:srgbClr val="57A7B5"/>
      </a:accent4>
      <a:accent5>
        <a:srgbClr val="8B81D2"/>
      </a:accent5>
      <a:accent6>
        <a:srgbClr val="94B7F6"/>
      </a:accent6>
      <a:hlink>
        <a:srgbClr val="1155CC"/>
      </a:hlink>
      <a:folHlink>
        <a:srgbClr val="6611CC"/>
      </a:folHlink>
    </a:clrScheme>
    <a:fontScheme name="Essenc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c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4065</TotalTime>
  <Words>2801</Words>
  <Application>Microsoft Office PowerPoint</Application>
  <PresentationFormat>Apresentação na tela (4:3)</PresentationFormat>
  <Paragraphs>256</Paragraphs>
  <Slides>37</Slides>
  <Notes>16</Notes>
  <HiddenSlides>0</HiddenSlides>
  <MMClips>0</MMClips>
  <ScaleCrop>false</ScaleCrop>
  <HeadingPairs>
    <vt:vector size="4" baseType="variant">
      <vt:variant>
        <vt:lpstr>Tema</vt:lpstr>
      </vt:variant>
      <vt:variant>
        <vt:i4>1</vt:i4>
      </vt:variant>
      <vt:variant>
        <vt:lpstr>Títulos de slides</vt:lpstr>
      </vt:variant>
      <vt:variant>
        <vt:i4>37</vt:i4>
      </vt:variant>
    </vt:vector>
  </HeadingPairs>
  <TitlesOfParts>
    <vt:vector size="38" baseType="lpstr">
      <vt:lpstr>Essencial</vt:lpstr>
      <vt:lpstr>    Reanimação neonatal  </vt:lpstr>
      <vt:lpstr>Epidemiologia:</vt:lpstr>
      <vt:lpstr>Reanimação de sucesso:</vt:lpstr>
      <vt:lpstr>SITUAÇÕES EM QUE HÁ AUMENTO DA PROBABILIDADE DE O RN NECESSITAR DE RENIMAÇÃO:</vt:lpstr>
      <vt:lpstr>Apresentação do PowerPoint</vt:lpstr>
      <vt:lpstr>Avaliar vitalidade</vt:lpstr>
      <vt:lpstr>Se todas as respostas forem sim...</vt:lpstr>
      <vt:lpstr>Se algumas das respostas forem não...</vt:lpstr>
      <vt:lpstr>MANOBRAS INICIAIS DE REANIMAÇÃO:</vt:lpstr>
      <vt:lpstr>1. Passos iniciais:</vt:lpstr>
      <vt:lpstr>Passos iniciais:</vt:lpstr>
      <vt:lpstr>E agora, o que fazer?  reavaliação.</vt:lpstr>
      <vt:lpstr>Reavaliação:</vt:lpstr>
      <vt:lpstr>2. Suporte Ventilatório</vt:lpstr>
      <vt:lpstr>Valores desejáveis...</vt:lpstr>
      <vt:lpstr>Reavaliação:</vt:lpstr>
      <vt:lpstr>Quais situações está indicado intubação?</vt:lpstr>
      <vt:lpstr>Não houve melhora,  e agora?</vt:lpstr>
      <vt:lpstr>3. Compressões torácicas:</vt:lpstr>
      <vt:lpstr>Após 45 – 60 segundos de compressões...</vt:lpstr>
      <vt:lpstr>4. MEDICAÇÕES:</vt:lpstr>
      <vt:lpstr>Situação especial: RECÉM NASCIDO BANHADO EM LÍQUIDO MECONIAL.</vt:lpstr>
      <vt:lpstr>Situação especial: Recém nascido com hérnia diafragmática</vt:lpstr>
      <vt:lpstr>Quando parar a reanimação:</vt:lpstr>
      <vt:lpstr>Apresentação do PowerPoint</vt:lpstr>
      <vt:lpstr>Apresentação do PowerPoint</vt:lpstr>
      <vt:lpstr>         Vamos praticar?</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Referências:</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Reanimação neonatal</dc:title>
  <dc:creator>eliane souza</dc:creator>
  <cp:lastModifiedBy>eliane souza</cp:lastModifiedBy>
  <cp:revision>76</cp:revision>
  <dcterms:created xsi:type="dcterms:W3CDTF">2018-09-10T00:58:16Z</dcterms:created>
  <dcterms:modified xsi:type="dcterms:W3CDTF">2018-09-26T22:51:06Z</dcterms:modified>
</cp:coreProperties>
</file>