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3" r:id="rId2"/>
  </p:sldMasterIdLst>
  <p:notesMasterIdLst>
    <p:notesMasterId r:id="rId64"/>
  </p:notesMasterIdLst>
  <p:sldIdLst>
    <p:sldId id="256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76" r:id="rId12"/>
    <p:sldId id="305" r:id="rId13"/>
    <p:sldId id="302" r:id="rId14"/>
    <p:sldId id="258" r:id="rId15"/>
    <p:sldId id="259" r:id="rId16"/>
    <p:sldId id="260" r:id="rId17"/>
    <p:sldId id="261" r:id="rId18"/>
    <p:sldId id="262" r:id="rId19"/>
    <p:sldId id="308" r:id="rId20"/>
    <p:sldId id="309" r:id="rId21"/>
    <p:sldId id="263" r:id="rId22"/>
    <p:sldId id="264" r:id="rId23"/>
    <p:sldId id="265" r:id="rId24"/>
    <p:sldId id="266" r:id="rId25"/>
    <p:sldId id="267" r:id="rId26"/>
    <p:sldId id="314" r:id="rId27"/>
    <p:sldId id="307" r:id="rId28"/>
    <p:sldId id="268" r:id="rId29"/>
    <p:sldId id="269" r:id="rId30"/>
    <p:sldId id="301" r:id="rId31"/>
    <p:sldId id="303" r:id="rId32"/>
    <p:sldId id="310" r:id="rId33"/>
    <p:sldId id="311" r:id="rId34"/>
    <p:sldId id="270" r:id="rId35"/>
    <p:sldId id="278" r:id="rId36"/>
    <p:sldId id="279" r:id="rId37"/>
    <p:sldId id="271" r:id="rId38"/>
    <p:sldId id="272" r:id="rId39"/>
    <p:sldId id="281" r:id="rId40"/>
    <p:sldId id="274" r:id="rId41"/>
    <p:sldId id="275" r:id="rId42"/>
    <p:sldId id="273" r:id="rId43"/>
    <p:sldId id="277" r:id="rId44"/>
    <p:sldId id="306" r:id="rId45"/>
    <p:sldId id="280" r:id="rId46"/>
    <p:sldId id="282" r:id="rId47"/>
    <p:sldId id="313" r:id="rId48"/>
    <p:sldId id="312" r:id="rId49"/>
    <p:sldId id="283" r:id="rId50"/>
    <p:sldId id="284" r:id="rId51"/>
    <p:sldId id="288" r:id="rId52"/>
    <p:sldId id="291" r:id="rId53"/>
    <p:sldId id="285" r:id="rId54"/>
    <p:sldId id="289" r:id="rId55"/>
    <p:sldId id="290" r:id="rId56"/>
    <p:sldId id="286" r:id="rId57"/>
    <p:sldId id="287" r:id="rId58"/>
    <p:sldId id="293" r:id="rId59"/>
    <p:sldId id="292" r:id="rId60"/>
    <p:sldId id="315" r:id="rId61"/>
    <p:sldId id="316" r:id="rId62"/>
    <p:sldId id="304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5AF70-1A75-4175-A1BE-B2132944134D}" type="doc">
      <dgm:prSet loTypeId="urn:microsoft.com/office/officeart/2005/8/layout/h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pt-BR"/>
        </a:p>
      </dgm:t>
    </dgm:pt>
    <dgm:pt modelId="{E70F7BDC-A689-41AD-9EDC-37A5DA61670C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  <a:latin typeface="Bahnschrift Light Condensed" panose="020B0502040204020203" pitchFamily="34" charset="0"/>
            </a:rPr>
            <a:t>Crise Aguda de Ansiedade </a:t>
          </a:r>
          <a:endParaRPr lang="pt-BR" dirty="0">
            <a:solidFill>
              <a:schemeClr val="tx1"/>
            </a:solidFill>
            <a:latin typeface="Bahnschrift Light Condensed" panose="020B0502040204020203" pitchFamily="34" charset="0"/>
          </a:endParaRPr>
        </a:p>
      </dgm:t>
    </dgm:pt>
    <dgm:pt modelId="{FD10C5A7-AE44-41EC-8038-52EA7E531FF0}" type="parTrans" cxnId="{6FB9B187-E532-4067-ACB7-9296A03A1CBB}">
      <dgm:prSet/>
      <dgm:spPr/>
      <dgm:t>
        <a:bodyPr/>
        <a:lstStyle/>
        <a:p>
          <a:endParaRPr lang="pt-BR"/>
        </a:p>
      </dgm:t>
    </dgm:pt>
    <dgm:pt modelId="{CD4586C7-5F9A-40A9-B5A9-51A7DA7733F3}" type="sibTrans" cxnId="{6FB9B187-E532-4067-ACB7-9296A03A1CBB}">
      <dgm:prSet/>
      <dgm:spPr/>
      <dgm:t>
        <a:bodyPr/>
        <a:lstStyle/>
        <a:p>
          <a:endParaRPr lang="pt-BR"/>
        </a:p>
      </dgm:t>
    </dgm:pt>
    <dgm:pt modelId="{6F2458AD-B30C-4B3D-BFAF-2272C07656A5}">
      <dgm:prSet/>
      <dgm:spPr/>
      <dgm:t>
        <a:bodyPr/>
        <a:lstStyle/>
        <a:p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Crise Conversiva Dissociativa</a:t>
          </a:r>
          <a:endParaRPr lang="pt-BR" dirty="0">
            <a:solidFill>
              <a:schemeClr val="tx1"/>
            </a:solidFill>
            <a:latin typeface="Bahnschrift Light Condensed" panose="020B0502040204020203" pitchFamily="34" charset="0"/>
          </a:endParaRPr>
        </a:p>
      </dgm:t>
    </dgm:pt>
    <dgm:pt modelId="{56191463-E012-46E8-AE44-9D1571A38E3B}" type="parTrans" cxnId="{EFC40CB5-1AAD-4E6E-9601-18B7FF830FA6}">
      <dgm:prSet/>
      <dgm:spPr/>
      <dgm:t>
        <a:bodyPr/>
        <a:lstStyle/>
        <a:p>
          <a:endParaRPr lang="pt-BR"/>
        </a:p>
      </dgm:t>
    </dgm:pt>
    <dgm:pt modelId="{ECBB8982-5A86-4937-B156-DB8563A0477F}" type="sibTrans" cxnId="{EFC40CB5-1AAD-4E6E-9601-18B7FF830FA6}">
      <dgm:prSet/>
      <dgm:spPr/>
      <dgm:t>
        <a:bodyPr/>
        <a:lstStyle/>
        <a:p>
          <a:endParaRPr lang="pt-BR"/>
        </a:p>
      </dgm:t>
    </dgm:pt>
    <dgm:pt modelId="{68C4A3A9-35AD-46A9-AC93-85913A4BAE6C}">
      <dgm:prSet/>
      <dgm:spPr/>
      <dgm:t>
        <a:bodyPr/>
        <a:lstStyle/>
        <a:p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Transtorno de personalidade</a:t>
          </a:r>
          <a:endParaRPr lang="pt-BR" dirty="0">
            <a:solidFill>
              <a:schemeClr val="tx1"/>
            </a:solidFill>
            <a:latin typeface="Bahnschrift Light Condensed" panose="020B0502040204020203" pitchFamily="34" charset="0"/>
          </a:endParaRPr>
        </a:p>
      </dgm:t>
    </dgm:pt>
    <dgm:pt modelId="{623B67AB-3051-40D8-BE35-B006D9C2F824}" type="parTrans" cxnId="{0AF0BF55-F57A-4D14-9D43-6B0342DC3B33}">
      <dgm:prSet/>
      <dgm:spPr/>
      <dgm:t>
        <a:bodyPr/>
        <a:lstStyle/>
        <a:p>
          <a:endParaRPr lang="pt-BR"/>
        </a:p>
      </dgm:t>
    </dgm:pt>
    <dgm:pt modelId="{A928410A-977E-42F3-866B-F96ADC412F21}" type="sibTrans" cxnId="{0AF0BF55-F57A-4D14-9D43-6B0342DC3B33}">
      <dgm:prSet/>
      <dgm:spPr/>
      <dgm:t>
        <a:bodyPr/>
        <a:lstStyle/>
        <a:p>
          <a:endParaRPr lang="pt-BR"/>
        </a:p>
      </dgm:t>
    </dgm:pt>
    <dgm:pt modelId="{9480A236-F219-4FCD-824C-F6848633229D}">
      <dgm:prSet/>
      <dgm:spPr/>
      <dgm:t>
        <a:bodyPr/>
        <a:lstStyle/>
        <a:p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Surto psicótico e mania</a:t>
          </a:r>
          <a:endParaRPr lang="pt-BR" dirty="0">
            <a:solidFill>
              <a:schemeClr val="tx1"/>
            </a:solidFill>
            <a:latin typeface="Bahnschrift Light Condensed" panose="020B0502040204020203" pitchFamily="34" charset="0"/>
          </a:endParaRPr>
        </a:p>
      </dgm:t>
    </dgm:pt>
    <dgm:pt modelId="{1E63F28B-0989-4E3A-8395-527559424E97}" type="parTrans" cxnId="{A879DE8F-7236-410A-BF8E-8565A61089D8}">
      <dgm:prSet/>
      <dgm:spPr/>
      <dgm:t>
        <a:bodyPr/>
        <a:lstStyle/>
        <a:p>
          <a:endParaRPr lang="pt-BR"/>
        </a:p>
      </dgm:t>
    </dgm:pt>
    <dgm:pt modelId="{BE6B22B0-281C-4907-B66B-A0161D746DF4}" type="sibTrans" cxnId="{A879DE8F-7236-410A-BF8E-8565A61089D8}">
      <dgm:prSet/>
      <dgm:spPr/>
      <dgm:t>
        <a:bodyPr/>
        <a:lstStyle/>
        <a:p>
          <a:endParaRPr lang="pt-BR"/>
        </a:p>
      </dgm:t>
    </dgm:pt>
    <dgm:pt modelId="{2D41AF9E-282D-4639-9C31-5104841FEBA2}">
      <dgm:prSet/>
      <dgm:spPr/>
      <dgm:t>
        <a:bodyPr/>
        <a:lstStyle/>
        <a:p>
          <a:r>
            <a:rPr lang="pt-BR" spc="10" dirty="0" smtClean="0">
              <a:latin typeface="Bahnschrift Light Condensed" panose="020B0502040204020203" pitchFamily="34" charset="0"/>
              <a:cs typeface="Arial"/>
            </a:rPr>
            <a:t>Juízo preservado (ausência de delírio)</a:t>
          </a:r>
          <a:endParaRPr lang="pt-BR" dirty="0">
            <a:latin typeface="Bahnschrift Light Condensed" panose="020B0502040204020203" pitchFamily="34" charset="0"/>
          </a:endParaRPr>
        </a:p>
      </dgm:t>
    </dgm:pt>
    <dgm:pt modelId="{BDB8977D-7777-4234-A2B4-323C7BC52204}" type="parTrans" cxnId="{E386E574-A6C9-4F6A-B4FD-94BFC39F4C74}">
      <dgm:prSet/>
      <dgm:spPr/>
      <dgm:t>
        <a:bodyPr/>
        <a:lstStyle/>
        <a:p>
          <a:endParaRPr lang="pt-BR"/>
        </a:p>
      </dgm:t>
    </dgm:pt>
    <dgm:pt modelId="{BD161863-10E6-47B8-BF32-BDE416B7316C}" type="sibTrans" cxnId="{E386E574-A6C9-4F6A-B4FD-94BFC39F4C74}">
      <dgm:prSet/>
      <dgm:spPr/>
      <dgm:t>
        <a:bodyPr/>
        <a:lstStyle/>
        <a:p>
          <a:endParaRPr lang="pt-BR"/>
        </a:p>
      </dgm:t>
    </dgm:pt>
    <dgm:pt modelId="{CE418F48-3C35-45E5-A6C9-BDDC9DD4229E}">
      <dgm:prSet/>
      <dgm:spPr/>
      <dgm:t>
        <a:bodyPr/>
        <a:lstStyle/>
        <a:p>
          <a:r>
            <a:rPr lang="pt-BR" spc="10" dirty="0" smtClean="0">
              <a:latin typeface="Bahnschrift Light Condensed" panose="020B0502040204020203" pitchFamily="34" charset="0"/>
              <a:cs typeface="Arial"/>
            </a:rPr>
            <a:t>Baixo risco de agressividade</a:t>
          </a:r>
          <a:endParaRPr lang="pt-BR" dirty="0">
            <a:latin typeface="Bahnschrift Light Condensed" panose="020B0502040204020203" pitchFamily="34" charset="0"/>
            <a:cs typeface="Arial"/>
          </a:endParaRPr>
        </a:p>
      </dgm:t>
    </dgm:pt>
    <dgm:pt modelId="{DA9AE0E0-F295-4D93-9497-5CA04ACA18F6}" type="parTrans" cxnId="{2D69E22C-82B6-40EB-8AA8-31FC21FF4D27}">
      <dgm:prSet/>
      <dgm:spPr/>
      <dgm:t>
        <a:bodyPr/>
        <a:lstStyle/>
        <a:p>
          <a:endParaRPr lang="pt-BR"/>
        </a:p>
      </dgm:t>
    </dgm:pt>
    <dgm:pt modelId="{81C0C808-B82F-4396-BA06-BFE94E73DA79}" type="sibTrans" cxnId="{2D69E22C-82B6-40EB-8AA8-31FC21FF4D27}">
      <dgm:prSet/>
      <dgm:spPr/>
      <dgm:t>
        <a:bodyPr/>
        <a:lstStyle/>
        <a:p>
          <a:endParaRPr lang="pt-BR"/>
        </a:p>
      </dgm:t>
    </dgm:pt>
    <dgm:pt modelId="{BD655EBA-1354-4558-A2D2-34B20E496BE4}">
      <dgm:prSet/>
      <dgm:spPr/>
      <dgm:t>
        <a:bodyPr/>
        <a:lstStyle/>
        <a:p>
          <a:r>
            <a:rPr lang="pt-BR" spc="10" dirty="0" smtClean="0">
              <a:latin typeface="Bahnschrift Light Condensed" panose="020B0502040204020203" pitchFamily="34" charset="0"/>
              <a:cs typeface="Arial"/>
            </a:rPr>
            <a:t>Queixas comuns: falta de ar, medo de morrer, palpitações, dor ou aperto no peito, </a:t>
          </a:r>
          <a:r>
            <a:rPr lang="pt-BR" spc="10" dirty="0" err="1" smtClean="0">
              <a:latin typeface="Bahnschrift Light Condensed" panose="020B0502040204020203" pitchFamily="34" charset="0"/>
              <a:cs typeface="Arial"/>
            </a:rPr>
            <a:t>cefaléia</a:t>
          </a:r>
          <a:r>
            <a:rPr lang="pt-BR" spc="10" dirty="0" smtClean="0">
              <a:latin typeface="Bahnschrift Light Condensed" panose="020B0502040204020203" pitchFamily="34" charset="0"/>
              <a:cs typeface="Arial"/>
            </a:rPr>
            <a:t>, tonturas...</a:t>
          </a:r>
          <a:endParaRPr lang="pt-BR" dirty="0">
            <a:latin typeface="Bahnschrift Light Condensed" panose="020B0502040204020203" pitchFamily="34" charset="0"/>
            <a:cs typeface="Arial"/>
          </a:endParaRPr>
        </a:p>
      </dgm:t>
    </dgm:pt>
    <dgm:pt modelId="{B4603C2E-DAA9-44EC-97C7-60118A8A030B}" type="parTrans" cxnId="{46C1E4DD-30F8-4B47-A64B-3A6DB822ECB5}">
      <dgm:prSet/>
      <dgm:spPr/>
      <dgm:t>
        <a:bodyPr/>
        <a:lstStyle/>
        <a:p>
          <a:endParaRPr lang="pt-BR"/>
        </a:p>
      </dgm:t>
    </dgm:pt>
    <dgm:pt modelId="{528A1A58-6669-49ED-8D6D-369BCD098E7C}" type="sibTrans" cxnId="{46C1E4DD-30F8-4B47-A64B-3A6DB822ECB5}">
      <dgm:prSet/>
      <dgm:spPr/>
      <dgm:t>
        <a:bodyPr/>
        <a:lstStyle/>
        <a:p>
          <a:endParaRPr lang="pt-BR"/>
        </a:p>
      </dgm:t>
    </dgm:pt>
    <dgm:pt modelId="{B460FCC6-FF22-4962-99BC-6308B1612553}">
      <dgm:prSet/>
      <dgm:spPr/>
      <dgm:t>
        <a:bodyPr/>
        <a:lstStyle/>
        <a:p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Diagnóstico de exclusão. </a:t>
          </a:r>
          <a:endParaRPr lang="pt-BR" dirty="0">
            <a:solidFill>
              <a:schemeClr val="tx1"/>
            </a:solidFill>
            <a:latin typeface="Bahnschrift Light Condensed" panose="020B0502040204020203" pitchFamily="34" charset="0"/>
          </a:endParaRPr>
        </a:p>
      </dgm:t>
    </dgm:pt>
    <dgm:pt modelId="{6571FB84-7561-4928-9498-7188DC61DCBE}" type="parTrans" cxnId="{7AE52B3F-0E7D-4184-BA28-ADEF34FC8811}">
      <dgm:prSet/>
      <dgm:spPr/>
      <dgm:t>
        <a:bodyPr/>
        <a:lstStyle/>
        <a:p>
          <a:endParaRPr lang="pt-BR"/>
        </a:p>
      </dgm:t>
    </dgm:pt>
    <dgm:pt modelId="{4693E27D-AE35-45A5-A1E8-33850EE252AA}" type="sibTrans" cxnId="{7AE52B3F-0E7D-4184-BA28-ADEF34FC8811}">
      <dgm:prSet/>
      <dgm:spPr/>
      <dgm:t>
        <a:bodyPr/>
        <a:lstStyle/>
        <a:p>
          <a:endParaRPr lang="pt-BR"/>
        </a:p>
      </dgm:t>
    </dgm:pt>
    <dgm:pt modelId="{D2F17129-7E6E-4EAB-B87B-C406EF58D881}">
      <dgm:prSet/>
      <dgm:spPr/>
      <dgm:t>
        <a:bodyPr/>
        <a:lstStyle/>
        <a:p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Ansiedade transformada em sintomas: amnésia, </a:t>
          </a:r>
          <a:r>
            <a:rPr lang="pt-BR" spc="10" dirty="0" err="1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esturpor</a:t>
          </a:r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, distúrbio do movimento e sensação (conversivo)</a:t>
          </a:r>
          <a:endParaRPr lang="pt-BR" dirty="0">
            <a:solidFill>
              <a:schemeClr val="tx1"/>
            </a:solidFill>
            <a:latin typeface="Bahnschrift Light Condensed" panose="020B0502040204020203" pitchFamily="34" charset="0"/>
            <a:cs typeface="Arial"/>
          </a:endParaRPr>
        </a:p>
      </dgm:t>
    </dgm:pt>
    <dgm:pt modelId="{370B7AE0-3032-45B9-96D2-B270192721A5}" type="parTrans" cxnId="{886E9400-FD55-4DFC-B173-E06F2D47B384}">
      <dgm:prSet/>
      <dgm:spPr/>
      <dgm:t>
        <a:bodyPr/>
        <a:lstStyle/>
        <a:p>
          <a:endParaRPr lang="pt-BR"/>
        </a:p>
      </dgm:t>
    </dgm:pt>
    <dgm:pt modelId="{9162E7AF-FBB7-4C53-A56C-FBEFAFC4238B}" type="sibTrans" cxnId="{886E9400-FD55-4DFC-B173-E06F2D47B384}">
      <dgm:prSet/>
      <dgm:spPr/>
      <dgm:t>
        <a:bodyPr/>
        <a:lstStyle/>
        <a:p>
          <a:endParaRPr lang="pt-BR"/>
        </a:p>
      </dgm:t>
    </dgm:pt>
    <dgm:pt modelId="{DFC94585-9947-4862-9B28-710FDF4C94A7}">
      <dgm:prSet/>
      <dgm:spPr/>
      <dgm:t>
        <a:bodyPr/>
        <a:lstStyle/>
        <a:p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Agitação rara</a:t>
          </a:r>
          <a:endParaRPr lang="pt-BR" dirty="0">
            <a:solidFill>
              <a:schemeClr val="tx1"/>
            </a:solidFill>
            <a:latin typeface="Bahnschrift Light Condensed" panose="020B0502040204020203" pitchFamily="34" charset="0"/>
          </a:endParaRPr>
        </a:p>
      </dgm:t>
    </dgm:pt>
    <dgm:pt modelId="{DCD66434-6506-43BB-B450-ED21B83C1F2F}" type="parTrans" cxnId="{F727432F-A4FA-43F9-BA29-DCDABBC62C9A}">
      <dgm:prSet/>
      <dgm:spPr/>
      <dgm:t>
        <a:bodyPr/>
        <a:lstStyle/>
        <a:p>
          <a:endParaRPr lang="pt-BR"/>
        </a:p>
      </dgm:t>
    </dgm:pt>
    <dgm:pt modelId="{18C71A3B-2F2A-47C8-8F9E-DE1020783E7A}" type="sibTrans" cxnId="{F727432F-A4FA-43F9-BA29-DCDABBC62C9A}">
      <dgm:prSet/>
      <dgm:spPr/>
      <dgm:t>
        <a:bodyPr/>
        <a:lstStyle/>
        <a:p>
          <a:endParaRPr lang="pt-BR"/>
        </a:p>
      </dgm:t>
    </dgm:pt>
    <dgm:pt modelId="{E1154428-1403-4F20-AB7E-9409CCE62694}">
      <dgm:prSet/>
      <dgm:spPr/>
      <dgm:t>
        <a:bodyPr/>
        <a:lstStyle/>
        <a:p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Alteração do juízo (delírios)  e/ou da </a:t>
          </a:r>
          <a:r>
            <a:rPr lang="pt-BR" spc="10" dirty="0" err="1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sensopercepção</a:t>
          </a:r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 (alucinações)</a:t>
          </a:r>
          <a:endParaRPr lang="pt-BR" dirty="0">
            <a:solidFill>
              <a:schemeClr val="tx1"/>
            </a:solidFill>
            <a:latin typeface="Bahnschrift Light Condensed" panose="020B0502040204020203" pitchFamily="34" charset="0"/>
          </a:endParaRPr>
        </a:p>
      </dgm:t>
    </dgm:pt>
    <dgm:pt modelId="{6D291A88-403B-4535-B622-0FF5801B729C}" type="parTrans" cxnId="{160A57CE-52C1-4593-82FF-93B96745D587}">
      <dgm:prSet/>
      <dgm:spPr/>
      <dgm:t>
        <a:bodyPr/>
        <a:lstStyle/>
        <a:p>
          <a:endParaRPr lang="pt-BR"/>
        </a:p>
      </dgm:t>
    </dgm:pt>
    <dgm:pt modelId="{2FE9C45A-0688-4241-BC5A-98FE55D48BB9}" type="sibTrans" cxnId="{160A57CE-52C1-4593-82FF-93B96745D587}">
      <dgm:prSet/>
      <dgm:spPr/>
      <dgm:t>
        <a:bodyPr/>
        <a:lstStyle/>
        <a:p>
          <a:endParaRPr lang="pt-BR"/>
        </a:p>
      </dgm:t>
    </dgm:pt>
    <dgm:pt modelId="{A03677B3-224B-4BC4-8DD3-83F66CAE41C5}">
      <dgm:prSet/>
      <dgm:spPr/>
      <dgm:t>
        <a:bodyPr/>
        <a:lstStyle/>
        <a:p>
          <a:r>
            <a:rPr lang="pt-BR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Comportamento bizarro e agressivo</a:t>
          </a:r>
          <a:endParaRPr lang="pt-BR" dirty="0">
            <a:solidFill>
              <a:schemeClr val="tx1"/>
            </a:solidFill>
            <a:latin typeface="Bahnschrift Light Condensed" panose="020B0502040204020203" pitchFamily="34" charset="0"/>
            <a:cs typeface="Arial"/>
          </a:endParaRPr>
        </a:p>
      </dgm:t>
    </dgm:pt>
    <dgm:pt modelId="{3AC6A305-FF6C-4554-BBCD-481810266DA2}" type="parTrans" cxnId="{F4361AF9-5FBC-48DE-A86A-95788212DF32}">
      <dgm:prSet/>
      <dgm:spPr/>
      <dgm:t>
        <a:bodyPr/>
        <a:lstStyle/>
        <a:p>
          <a:endParaRPr lang="pt-BR"/>
        </a:p>
      </dgm:t>
    </dgm:pt>
    <dgm:pt modelId="{1F300AC3-3C88-46FC-9DBE-E31F6F49E1FA}" type="sibTrans" cxnId="{F4361AF9-5FBC-48DE-A86A-95788212DF32}">
      <dgm:prSet/>
      <dgm:spPr/>
      <dgm:t>
        <a:bodyPr/>
        <a:lstStyle/>
        <a:p>
          <a:endParaRPr lang="pt-BR"/>
        </a:p>
      </dgm:t>
    </dgm:pt>
    <dgm:pt modelId="{412078EC-4697-4582-A5A2-C3B1497913EE}">
      <dgm:prSet/>
      <dgm:spPr/>
      <dgm:t>
        <a:bodyPr/>
        <a:lstStyle/>
        <a:p>
          <a:pPr algn="l"/>
          <a:r>
            <a:rPr lang="pt-BR" spc="10" dirty="0" smtClean="0">
              <a:latin typeface="Bahnschrift Light Condensed" panose="020B0502040204020203" pitchFamily="34" charset="0"/>
              <a:cs typeface="Arial"/>
            </a:rPr>
            <a:t>Estratégias primitivas de defesa do ego com agressividade, negação ou manipulação ao causar culpa ou pena no interlocutor</a:t>
          </a:r>
          <a:endParaRPr lang="pt-BR" dirty="0">
            <a:latin typeface="Bahnschrift Light Condensed" panose="020B0502040204020203" pitchFamily="34" charset="0"/>
          </a:endParaRPr>
        </a:p>
      </dgm:t>
    </dgm:pt>
    <dgm:pt modelId="{FBDBA7AE-1D46-49A0-8CCD-3256C1761736}" type="parTrans" cxnId="{93061290-B89C-4593-A44D-69A5F73C6F54}">
      <dgm:prSet/>
      <dgm:spPr/>
      <dgm:t>
        <a:bodyPr/>
        <a:lstStyle/>
        <a:p>
          <a:endParaRPr lang="pt-BR"/>
        </a:p>
      </dgm:t>
    </dgm:pt>
    <dgm:pt modelId="{0DD0C289-4324-4150-A643-722675D372B0}" type="sibTrans" cxnId="{93061290-B89C-4593-A44D-69A5F73C6F54}">
      <dgm:prSet/>
      <dgm:spPr/>
      <dgm:t>
        <a:bodyPr/>
        <a:lstStyle/>
        <a:p>
          <a:endParaRPr lang="pt-BR"/>
        </a:p>
      </dgm:t>
    </dgm:pt>
    <dgm:pt modelId="{3972CB92-0E52-49AE-806C-6E891147DAF8}" type="pres">
      <dgm:prSet presAssocID="{DBA5AF70-1A75-4175-A1BE-B213294413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B1DD11-A0A7-4A93-B3EC-742E52ED0B1C}" type="pres">
      <dgm:prSet presAssocID="{E70F7BDC-A689-41AD-9EDC-37A5DA61670C}" presName="composite" presStyleCnt="0"/>
      <dgm:spPr/>
    </dgm:pt>
    <dgm:pt modelId="{640EE8C5-3C30-4643-860D-4F86FEC78F2F}" type="pres">
      <dgm:prSet presAssocID="{E70F7BDC-A689-41AD-9EDC-37A5DA61670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9B7C9A-2CDF-4658-8233-F133A3DAEB84}" type="pres">
      <dgm:prSet presAssocID="{E70F7BDC-A689-41AD-9EDC-37A5DA61670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7DACCD-3501-415C-89F6-9B7F9A61C84B}" type="pres">
      <dgm:prSet presAssocID="{CD4586C7-5F9A-40A9-B5A9-51A7DA7733F3}" presName="space" presStyleCnt="0"/>
      <dgm:spPr/>
    </dgm:pt>
    <dgm:pt modelId="{20E65968-FBC7-4B45-B5B3-09F31E80D61C}" type="pres">
      <dgm:prSet presAssocID="{6F2458AD-B30C-4B3D-BFAF-2272C07656A5}" presName="composite" presStyleCnt="0"/>
      <dgm:spPr/>
    </dgm:pt>
    <dgm:pt modelId="{4DBED07E-89BF-4BA6-82CA-0141F61C4B5A}" type="pres">
      <dgm:prSet presAssocID="{6F2458AD-B30C-4B3D-BFAF-2272C07656A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ADE97C-2BF8-4BBB-AAF6-88478D93012E}" type="pres">
      <dgm:prSet presAssocID="{6F2458AD-B30C-4B3D-BFAF-2272C07656A5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D14E42-FCA0-47F3-8352-34EBC12CE4B7}" type="pres">
      <dgm:prSet presAssocID="{ECBB8982-5A86-4937-B156-DB8563A0477F}" presName="space" presStyleCnt="0"/>
      <dgm:spPr/>
    </dgm:pt>
    <dgm:pt modelId="{7885BF15-3798-49B4-B551-DD2EE0533A84}" type="pres">
      <dgm:prSet presAssocID="{9480A236-F219-4FCD-824C-F6848633229D}" presName="composite" presStyleCnt="0"/>
      <dgm:spPr/>
    </dgm:pt>
    <dgm:pt modelId="{858F659B-2E8E-41F5-A75E-66B1AE2DDCB0}" type="pres">
      <dgm:prSet presAssocID="{9480A236-F219-4FCD-824C-F6848633229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5A3500-1EB3-4A2F-96F2-071EFF9D4BA4}" type="pres">
      <dgm:prSet presAssocID="{9480A236-F219-4FCD-824C-F6848633229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54686-1ECB-4A41-9582-4C05BF45879E}" type="pres">
      <dgm:prSet presAssocID="{BE6B22B0-281C-4907-B66B-A0161D746DF4}" presName="space" presStyleCnt="0"/>
      <dgm:spPr/>
    </dgm:pt>
    <dgm:pt modelId="{676A0003-60F9-45D5-89B8-89EC85C28BD1}" type="pres">
      <dgm:prSet presAssocID="{68C4A3A9-35AD-46A9-AC93-85913A4BAE6C}" presName="composite" presStyleCnt="0"/>
      <dgm:spPr/>
    </dgm:pt>
    <dgm:pt modelId="{3A4EBF73-385A-49A7-96EF-09899168EE93}" type="pres">
      <dgm:prSet presAssocID="{68C4A3A9-35AD-46A9-AC93-85913A4BAE6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0B00A3-9BB1-432B-9C6A-0A4CDC5A1469}" type="pres">
      <dgm:prSet presAssocID="{68C4A3A9-35AD-46A9-AC93-85913A4BAE6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8B11DA-2A4C-4A7E-9C8B-C5EB2F09C259}" type="presOf" srcId="{E1154428-1403-4F20-AB7E-9409CCE62694}" destId="{1F5A3500-1EB3-4A2F-96F2-071EFF9D4BA4}" srcOrd="0" destOrd="0" presId="urn:microsoft.com/office/officeart/2005/8/layout/hList1"/>
    <dgm:cxn modelId="{55F92956-FEB3-40C5-BEE5-4908013A2753}" type="presOf" srcId="{E70F7BDC-A689-41AD-9EDC-37A5DA61670C}" destId="{640EE8C5-3C30-4643-860D-4F86FEC78F2F}" srcOrd="0" destOrd="0" presId="urn:microsoft.com/office/officeart/2005/8/layout/hList1"/>
    <dgm:cxn modelId="{A879DE8F-7236-410A-BF8E-8565A61089D8}" srcId="{DBA5AF70-1A75-4175-A1BE-B2132944134D}" destId="{9480A236-F219-4FCD-824C-F6848633229D}" srcOrd="2" destOrd="0" parTransId="{1E63F28B-0989-4E3A-8395-527559424E97}" sibTransId="{BE6B22B0-281C-4907-B66B-A0161D746DF4}"/>
    <dgm:cxn modelId="{C9D90991-57C7-4AFC-9BAF-E41368F61EB9}" type="presOf" srcId="{CE418F48-3C35-45E5-A6C9-BDDC9DD4229E}" destId="{4C9B7C9A-2CDF-4658-8233-F133A3DAEB84}" srcOrd="0" destOrd="1" presId="urn:microsoft.com/office/officeart/2005/8/layout/hList1"/>
    <dgm:cxn modelId="{A8421D01-0C14-4C53-8296-3934763781F3}" type="presOf" srcId="{B460FCC6-FF22-4962-99BC-6308B1612553}" destId="{5FADE97C-2BF8-4BBB-AAF6-88478D93012E}" srcOrd="0" destOrd="0" presId="urn:microsoft.com/office/officeart/2005/8/layout/hList1"/>
    <dgm:cxn modelId="{C7C79C94-8AFF-4C80-B99E-E75E00BA6726}" type="presOf" srcId="{68C4A3A9-35AD-46A9-AC93-85913A4BAE6C}" destId="{3A4EBF73-385A-49A7-96EF-09899168EE93}" srcOrd="0" destOrd="0" presId="urn:microsoft.com/office/officeart/2005/8/layout/hList1"/>
    <dgm:cxn modelId="{21AB87C8-A62B-43DA-8648-7CDBEA7B879E}" type="presOf" srcId="{BD655EBA-1354-4558-A2D2-34B20E496BE4}" destId="{4C9B7C9A-2CDF-4658-8233-F133A3DAEB84}" srcOrd="0" destOrd="2" presId="urn:microsoft.com/office/officeart/2005/8/layout/hList1"/>
    <dgm:cxn modelId="{886E9400-FD55-4DFC-B173-E06F2D47B384}" srcId="{6F2458AD-B30C-4B3D-BFAF-2272C07656A5}" destId="{D2F17129-7E6E-4EAB-B87B-C406EF58D881}" srcOrd="2" destOrd="0" parTransId="{370B7AE0-3032-45B9-96D2-B270192721A5}" sibTransId="{9162E7AF-FBB7-4C53-A56C-FBEFAFC4238B}"/>
    <dgm:cxn modelId="{199C71A1-547F-4C5E-A056-8DD1B3FC587D}" type="presOf" srcId="{DBA5AF70-1A75-4175-A1BE-B2132944134D}" destId="{3972CB92-0E52-49AE-806C-6E891147DAF8}" srcOrd="0" destOrd="0" presId="urn:microsoft.com/office/officeart/2005/8/layout/hList1"/>
    <dgm:cxn modelId="{0AF0BF55-F57A-4D14-9D43-6B0342DC3B33}" srcId="{DBA5AF70-1A75-4175-A1BE-B2132944134D}" destId="{68C4A3A9-35AD-46A9-AC93-85913A4BAE6C}" srcOrd="3" destOrd="0" parTransId="{623B67AB-3051-40D8-BE35-B006D9C2F824}" sibTransId="{A928410A-977E-42F3-866B-F96ADC412F21}"/>
    <dgm:cxn modelId="{BFF6AF47-5FB2-4AF2-B7B5-0B334929C573}" type="presOf" srcId="{DFC94585-9947-4862-9B28-710FDF4C94A7}" destId="{5FADE97C-2BF8-4BBB-AAF6-88478D93012E}" srcOrd="0" destOrd="1" presId="urn:microsoft.com/office/officeart/2005/8/layout/hList1"/>
    <dgm:cxn modelId="{6FB9B187-E532-4067-ACB7-9296A03A1CBB}" srcId="{DBA5AF70-1A75-4175-A1BE-B2132944134D}" destId="{E70F7BDC-A689-41AD-9EDC-37A5DA61670C}" srcOrd="0" destOrd="0" parTransId="{FD10C5A7-AE44-41EC-8038-52EA7E531FF0}" sibTransId="{CD4586C7-5F9A-40A9-B5A9-51A7DA7733F3}"/>
    <dgm:cxn modelId="{EFC40CB5-1AAD-4E6E-9601-18B7FF830FA6}" srcId="{DBA5AF70-1A75-4175-A1BE-B2132944134D}" destId="{6F2458AD-B30C-4B3D-BFAF-2272C07656A5}" srcOrd="1" destOrd="0" parTransId="{56191463-E012-46E8-AE44-9D1571A38E3B}" sibTransId="{ECBB8982-5A86-4937-B156-DB8563A0477F}"/>
    <dgm:cxn modelId="{46C1E4DD-30F8-4B47-A64B-3A6DB822ECB5}" srcId="{E70F7BDC-A689-41AD-9EDC-37A5DA61670C}" destId="{BD655EBA-1354-4558-A2D2-34B20E496BE4}" srcOrd="2" destOrd="0" parTransId="{B4603C2E-DAA9-44EC-97C7-60118A8A030B}" sibTransId="{528A1A58-6669-49ED-8D6D-369BCD098E7C}"/>
    <dgm:cxn modelId="{BD759667-0A81-4733-BD01-BFCB91C644BA}" type="presOf" srcId="{9480A236-F219-4FCD-824C-F6848633229D}" destId="{858F659B-2E8E-41F5-A75E-66B1AE2DDCB0}" srcOrd="0" destOrd="0" presId="urn:microsoft.com/office/officeart/2005/8/layout/hList1"/>
    <dgm:cxn modelId="{F4361AF9-5FBC-48DE-A86A-95788212DF32}" srcId="{9480A236-F219-4FCD-824C-F6848633229D}" destId="{A03677B3-224B-4BC4-8DD3-83F66CAE41C5}" srcOrd="1" destOrd="0" parTransId="{3AC6A305-FF6C-4554-BBCD-481810266DA2}" sibTransId="{1F300AC3-3C88-46FC-9DBE-E31F6F49E1FA}"/>
    <dgm:cxn modelId="{F727432F-A4FA-43F9-BA29-DCDABBC62C9A}" srcId="{6F2458AD-B30C-4B3D-BFAF-2272C07656A5}" destId="{DFC94585-9947-4862-9B28-710FDF4C94A7}" srcOrd="1" destOrd="0" parTransId="{DCD66434-6506-43BB-B450-ED21B83C1F2F}" sibTransId="{18C71A3B-2F2A-47C8-8F9E-DE1020783E7A}"/>
    <dgm:cxn modelId="{E386E574-A6C9-4F6A-B4FD-94BFC39F4C74}" srcId="{E70F7BDC-A689-41AD-9EDC-37A5DA61670C}" destId="{2D41AF9E-282D-4639-9C31-5104841FEBA2}" srcOrd="0" destOrd="0" parTransId="{BDB8977D-7777-4234-A2B4-323C7BC52204}" sibTransId="{BD161863-10E6-47B8-BF32-BDE416B7316C}"/>
    <dgm:cxn modelId="{7AE52B3F-0E7D-4184-BA28-ADEF34FC8811}" srcId="{6F2458AD-B30C-4B3D-BFAF-2272C07656A5}" destId="{B460FCC6-FF22-4962-99BC-6308B1612553}" srcOrd="0" destOrd="0" parTransId="{6571FB84-7561-4928-9498-7188DC61DCBE}" sibTransId="{4693E27D-AE35-45A5-A1E8-33850EE252AA}"/>
    <dgm:cxn modelId="{160A57CE-52C1-4593-82FF-93B96745D587}" srcId="{9480A236-F219-4FCD-824C-F6848633229D}" destId="{E1154428-1403-4F20-AB7E-9409CCE62694}" srcOrd="0" destOrd="0" parTransId="{6D291A88-403B-4535-B622-0FF5801B729C}" sibTransId="{2FE9C45A-0688-4241-BC5A-98FE55D48BB9}"/>
    <dgm:cxn modelId="{D5355B04-C24E-47C2-A743-013267BDFD5D}" type="presOf" srcId="{A03677B3-224B-4BC4-8DD3-83F66CAE41C5}" destId="{1F5A3500-1EB3-4A2F-96F2-071EFF9D4BA4}" srcOrd="0" destOrd="1" presId="urn:microsoft.com/office/officeart/2005/8/layout/hList1"/>
    <dgm:cxn modelId="{7FB1848B-A92E-4543-9F6C-DE39A8B327E0}" type="presOf" srcId="{D2F17129-7E6E-4EAB-B87B-C406EF58D881}" destId="{5FADE97C-2BF8-4BBB-AAF6-88478D93012E}" srcOrd="0" destOrd="2" presId="urn:microsoft.com/office/officeart/2005/8/layout/hList1"/>
    <dgm:cxn modelId="{1A617AD3-8695-4D78-97CB-502AF56E5CEE}" type="presOf" srcId="{2D41AF9E-282D-4639-9C31-5104841FEBA2}" destId="{4C9B7C9A-2CDF-4658-8233-F133A3DAEB84}" srcOrd="0" destOrd="0" presId="urn:microsoft.com/office/officeart/2005/8/layout/hList1"/>
    <dgm:cxn modelId="{93061290-B89C-4593-A44D-69A5F73C6F54}" srcId="{68C4A3A9-35AD-46A9-AC93-85913A4BAE6C}" destId="{412078EC-4697-4582-A5A2-C3B1497913EE}" srcOrd="0" destOrd="0" parTransId="{FBDBA7AE-1D46-49A0-8CCD-3256C1761736}" sibTransId="{0DD0C289-4324-4150-A643-722675D372B0}"/>
    <dgm:cxn modelId="{10A997B2-0947-489C-9899-EE3E131E9374}" type="presOf" srcId="{6F2458AD-B30C-4B3D-BFAF-2272C07656A5}" destId="{4DBED07E-89BF-4BA6-82CA-0141F61C4B5A}" srcOrd="0" destOrd="0" presId="urn:microsoft.com/office/officeart/2005/8/layout/hList1"/>
    <dgm:cxn modelId="{2D69E22C-82B6-40EB-8AA8-31FC21FF4D27}" srcId="{E70F7BDC-A689-41AD-9EDC-37A5DA61670C}" destId="{CE418F48-3C35-45E5-A6C9-BDDC9DD4229E}" srcOrd="1" destOrd="0" parTransId="{DA9AE0E0-F295-4D93-9497-5CA04ACA18F6}" sibTransId="{81C0C808-B82F-4396-BA06-BFE94E73DA79}"/>
    <dgm:cxn modelId="{B711AD19-00D6-48F5-BDD1-2DD357FDB77F}" type="presOf" srcId="{412078EC-4697-4582-A5A2-C3B1497913EE}" destId="{D50B00A3-9BB1-432B-9C6A-0A4CDC5A1469}" srcOrd="0" destOrd="0" presId="urn:microsoft.com/office/officeart/2005/8/layout/hList1"/>
    <dgm:cxn modelId="{7FDFB33C-0410-4016-93C8-FA8F6A47922D}" type="presParOf" srcId="{3972CB92-0E52-49AE-806C-6E891147DAF8}" destId="{CAB1DD11-A0A7-4A93-B3EC-742E52ED0B1C}" srcOrd="0" destOrd="0" presId="urn:microsoft.com/office/officeart/2005/8/layout/hList1"/>
    <dgm:cxn modelId="{8A7FDF44-FEDC-4380-BEEC-5C9FBCF8CFE1}" type="presParOf" srcId="{CAB1DD11-A0A7-4A93-B3EC-742E52ED0B1C}" destId="{640EE8C5-3C30-4643-860D-4F86FEC78F2F}" srcOrd="0" destOrd="0" presId="urn:microsoft.com/office/officeart/2005/8/layout/hList1"/>
    <dgm:cxn modelId="{EF6A5A5F-0BDD-4BE3-8F7E-3D4A15712C99}" type="presParOf" srcId="{CAB1DD11-A0A7-4A93-B3EC-742E52ED0B1C}" destId="{4C9B7C9A-2CDF-4658-8233-F133A3DAEB84}" srcOrd="1" destOrd="0" presId="urn:microsoft.com/office/officeart/2005/8/layout/hList1"/>
    <dgm:cxn modelId="{3533C556-0416-473A-97D4-DE71092370D8}" type="presParOf" srcId="{3972CB92-0E52-49AE-806C-6E891147DAF8}" destId="{B67DACCD-3501-415C-89F6-9B7F9A61C84B}" srcOrd="1" destOrd="0" presId="urn:microsoft.com/office/officeart/2005/8/layout/hList1"/>
    <dgm:cxn modelId="{DF758FBE-6EAD-4642-96E8-9BFB1548A94D}" type="presParOf" srcId="{3972CB92-0E52-49AE-806C-6E891147DAF8}" destId="{20E65968-FBC7-4B45-B5B3-09F31E80D61C}" srcOrd="2" destOrd="0" presId="urn:microsoft.com/office/officeart/2005/8/layout/hList1"/>
    <dgm:cxn modelId="{3A826FC9-A5DA-464C-97B8-91E59C1FDB79}" type="presParOf" srcId="{20E65968-FBC7-4B45-B5B3-09F31E80D61C}" destId="{4DBED07E-89BF-4BA6-82CA-0141F61C4B5A}" srcOrd="0" destOrd="0" presId="urn:microsoft.com/office/officeart/2005/8/layout/hList1"/>
    <dgm:cxn modelId="{464EE0F7-DA7B-4706-BA32-7651A079BC61}" type="presParOf" srcId="{20E65968-FBC7-4B45-B5B3-09F31E80D61C}" destId="{5FADE97C-2BF8-4BBB-AAF6-88478D93012E}" srcOrd="1" destOrd="0" presId="urn:microsoft.com/office/officeart/2005/8/layout/hList1"/>
    <dgm:cxn modelId="{A7B000F4-422F-4907-94D8-9C878197C358}" type="presParOf" srcId="{3972CB92-0E52-49AE-806C-6E891147DAF8}" destId="{2BD14E42-FCA0-47F3-8352-34EBC12CE4B7}" srcOrd="3" destOrd="0" presId="urn:microsoft.com/office/officeart/2005/8/layout/hList1"/>
    <dgm:cxn modelId="{668B5624-FF85-46ED-B3C2-0E0D4869A05D}" type="presParOf" srcId="{3972CB92-0E52-49AE-806C-6E891147DAF8}" destId="{7885BF15-3798-49B4-B551-DD2EE0533A84}" srcOrd="4" destOrd="0" presId="urn:microsoft.com/office/officeart/2005/8/layout/hList1"/>
    <dgm:cxn modelId="{11393BBF-79A0-4C98-B585-CB3085DA12E0}" type="presParOf" srcId="{7885BF15-3798-49B4-B551-DD2EE0533A84}" destId="{858F659B-2E8E-41F5-A75E-66B1AE2DDCB0}" srcOrd="0" destOrd="0" presId="urn:microsoft.com/office/officeart/2005/8/layout/hList1"/>
    <dgm:cxn modelId="{1DA4E414-CBAD-4E1B-8621-34F9AE9F53AB}" type="presParOf" srcId="{7885BF15-3798-49B4-B551-DD2EE0533A84}" destId="{1F5A3500-1EB3-4A2F-96F2-071EFF9D4BA4}" srcOrd="1" destOrd="0" presId="urn:microsoft.com/office/officeart/2005/8/layout/hList1"/>
    <dgm:cxn modelId="{A207A72E-E226-4B26-A628-D606441A4552}" type="presParOf" srcId="{3972CB92-0E52-49AE-806C-6E891147DAF8}" destId="{14054686-1ECB-4A41-9582-4C05BF45879E}" srcOrd="5" destOrd="0" presId="urn:microsoft.com/office/officeart/2005/8/layout/hList1"/>
    <dgm:cxn modelId="{A88E23CB-2BDD-4B22-8835-76868B54A39F}" type="presParOf" srcId="{3972CB92-0E52-49AE-806C-6E891147DAF8}" destId="{676A0003-60F9-45D5-89B8-89EC85C28BD1}" srcOrd="6" destOrd="0" presId="urn:microsoft.com/office/officeart/2005/8/layout/hList1"/>
    <dgm:cxn modelId="{FD7EC8BC-8BF4-4FAC-B740-C500AF2CFACA}" type="presParOf" srcId="{676A0003-60F9-45D5-89B8-89EC85C28BD1}" destId="{3A4EBF73-385A-49A7-96EF-09899168EE93}" srcOrd="0" destOrd="0" presId="urn:microsoft.com/office/officeart/2005/8/layout/hList1"/>
    <dgm:cxn modelId="{04F13930-9BEB-41E6-95A5-C9EDE762CF27}" type="presParOf" srcId="{676A0003-60F9-45D5-89B8-89EC85C28BD1}" destId="{D50B00A3-9BB1-432B-9C6A-0A4CDC5A14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EE8C5-3C30-4643-860D-4F86FEC78F2F}">
      <dsp:nvSpPr>
        <dsp:cNvPr id="0" name=""/>
        <dsp:cNvSpPr/>
      </dsp:nvSpPr>
      <dsp:spPr>
        <a:xfrm>
          <a:off x="4063" y="187736"/>
          <a:ext cx="2443127" cy="71393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Bahnschrift Light Condensed" panose="020B0502040204020203" pitchFamily="34" charset="0"/>
            </a:rPr>
            <a:t>Crise Aguda de Ansiedade </a:t>
          </a:r>
          <a:endParaRPr lang="pt-BR" sz="2000" kern="1200" dirty="0">
            <a:solidFill>
              <a:schemeClr val="tx1"/>
            </a:solidFill>
            <a:latin typeface="Bahnschrift Light Condensed" panose="020B0502040204020203" pitchFamily="34" charset="0"/>
          </a:endParaRPr>
        </a:p>
      </dsp:txBody>
      <dsp:txXfrm>
        <a:off x="4063" y="187736"/>
        <a:ext cx="2443127" cy="713930"/>
      </dsp:txXfrm>
    </dsp:sp>
    <dsp:sp modelId="{4C9B7C9A-2CDF-4658-8233-F133A3DAEB84}">
      <dsp:nvSpPr>
        <dsp:cNvPr id="0" name=""/>
        <dsp:cNvSpPr/>
      </dsp:nvSpPr>
      <dsp:spPr>
        <a:xfrm>
          <a:off x="4063" y="901666"/>
          <a:ext cx="2443127" cy="2854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pc="10" dirty="0" smtClean="0">
              <a:latin typeface="Bahnschrift Light Condensed" panose="020B0502040204020203" pitchFamily="34" charset="0"/>
              <a:cs typeface="Arial"/>
            </a:rPr>
            <a:t>Juízo preservado (ausência de delírio)</a:t>
          </a:r>
          <a:endParaRPr lang="pt-BR" sz="2000" kern="1200" dirty="0">
            <a:latin typeface="Bahnschrift Light Condensed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pc="10" dirty="0" smtClean="0">
              <a:latin typeface="Bahnschrift Light Condensed" panose="020B0502040204020203" pitchFamily="34" charset="0"/>
              <a:cs typeface="Arial"/>
            </a:rPr>
            <a:t>Baixo risco de agressividade</a:t>
          </a:r>
          <a:endParaRPr lang="pt-BR" sz="2000" kern="1200" dirty="0">
            <a:latin typeface="Bahnschrift Light Condensed" panose="020B0502040204020203" pitchFamily="34" charset="0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pc="10" dirty="0" smtClean="0">
              <a:latin typeface="Bahnschrift Light Condensed" panose="020B0502040204020203" pitchFamily="34" charset="0"/>
              <a:cs typeface="Arial"/>
            </a:rPr>
            <a:t>Queixas comuns: falta de ar, medo de morrer, palpitações, dor ou aperto no peito, </a:t>
          </a:r>
          <a:r>
            <a:rPr lang="pt-BR" sz="2000" kern="1200" spc="10" dirty="0" err="1" smtClean="0">
              <a:latin typeface="Bahnschrift Light Condensed" panose="020B0502040204020203" pitchFamily="34" charset="0"/>
              <a:cs typeface="Arial"/>
            </a:rPr>
            <a:t>cefaléia</a:t>
          </a:r>
          <a:r>
            <a:rPr lang="pt-BR" sz="2000" kern="1200" spc="10" dirty="0" smtClean="0">
              <a:latin typeface="Bahnschrift Light Condensed" panose="020B0502040204020203" pitchFamily="34" charset="0"/>
              <a:cs typeface="Arial"/>
            </a:rPr>
            <a:t>, tonturas...</a:t>
          </a:r>
          <a:endParaRPr lang="pt-BR" sz="2000" kern="1200" dirty="0">
            <a:latin typeface="Bahnschrift Light Condensed" panose="020B0502040204020203" pitchFamily="34" charset="0"/>
            <a:cs typeface="Arial"/>
          </a:endParaRPr>
        </a:p>
      </dsp:txBody>
      <dsp:txXfrm>
        <a:off x="4063" y="901666"/>
        <a:ext cx="2443127" cy="2854800"/>
      </dsp:txXfrm>
    </dsp:sp>
    <dsp:sp modelId="{4DBED07E-89BF-4BA6-82CA-0141F61C4B5A}">
      <dsp:nvSpPr>
        <dsp:cNvPr id="0" name=""/>
        <dsp:cNvSpPr/>
      </dsp:nvSpPr>
      <dsp:spPr>
        <a:xfrm>
          <a:off x="2789228" y="187736"/>
          <a:ext cx="2443127" cy="713930"/>
        </a:xfrm>
        <a:prstGeom prst="rect">
          <a:avLst/>
        </a:prstGeom>
        <a:solidFill>
          <a:schemeClr val="accent4">
            <a:shade val="8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accent4">
              <a:shade val="80000"/>
              <a:hueOff val="-171094"/>
              <a:satOff val="0"/>
              <a:lumOff val="112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Crise Conversiva Dissociativa</a:t>
          </a:r>
          <a:endParaRPr lang="pt-BR" sz="2000" kern="1200" dirty="0">
            <a:solidFill>
              <a:schemeClr val="tx1"/>
            </a:solidFill>
            <a:latin typeface="Bahnschrift Light Condensed" panose="020B0502040204020203" pitchFamily="34" charset="0"/>
          </a:endParaRPr>
        </a:p>
      </dsp:txBody>
      <dsp:txXfrm>
        <a:off x="2789228" y="187736"/>
        <a:ext cx="2443127" cy="713930"/>
      </dsp:txXfrm>
    </dsp:sp>
    <dsp:sp modelId="{5FADE97C-2BF8-4BBB-AAF6-88478D93012E}">
      <dsp:nvSpPr>
        <dsp:cNvPr id="0" name=""/>
        <dsp:cNvSpPr/>
      </dsp:nvSpPr>
      <dsp:spPr>
        <a:xfrm>
          <a:off x="2789228" y="901666"/>
          <a:ext cx="2443127" cy="2854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Diagnóstico de exclusão. </a:t>
          </a:r>
          <a:endParaRPr lang="pt-BR" sz="2000" kern="1200" dirty="0">
            <a:solidFill>
              <a:schemeClr val="tx1"/>
            </a:solidFill>
            <a:latin typeface="Bahnschrift Light Condensed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Agitação rara</a:t>
          </a:r>
          <a:endParaRPr lang="pt-BR" sz="2000" kern="1200" dirty="0">
            <a:solidFill>
              <a:schemeClr val="tx1"/>
            </a:solidFill>
            <a:latin typeface="Bahnschrift Light Condensed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Ansiedade transformada em sintomas: amnésia, </a:t>
          </a:r>
          <a:r>
            <a:rPr lang="pt-BR" sz="2000" kern="1200" spc="10" dirty="0" err="1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esturpor</a:t>
          </a: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, distúrbio do movimento e sensação (conversivo)</a:t>
          </a:r>
          <a:endParaRPr lang="pt-BR" sz="2000" kern="1200" dirty="0">
            <a:solidFill>
              <a:schemeClr val="tx1"/>
            </a:solidFill>
            <a:latin typeface="Bahnschrift Light Condensed" panose="020B0502040204020203" pitchFamily="34" charset="0"/>
            <a:cs typeface="Arial"/>
          </a:endParaRPr>
        </a:p>
      </dsp:txBody>
      <dsp:txXfrm>
        <a:off x="2789228" y="901666"/>
        <a:ext cx="2443127" cy="2854800"/>
      </dsp:txXfrm>
    </dsp:sp>
    <dsp:sp modelId="{858F659B-2E8E-41F5-A75E-66B1AE2DDCB0}">
      <dsp:nvSpPr>
        <dsp:cNvPr id="0" name=""/>
        <dsp:cNvSpPr/>
      </dsp:nvSpPr>
      <dsp:spPr>
        <a:xfrm>
          <a:off x="5574394" y="187736"/>
          <a:ext cx="2443127" cy="713930"/>
        </a:xfrm>
        <a:prstGeom prst="rect">
          <a:avLst/>
        </a:prstGeom>
        <a:solidFill>
          <a:schemeClr val="accent4">
            <a:shade val="8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accent4">
              <a:shade val="80000"/>
              <a:hueOff val="-342189"/>
              <a:satOff val="0"/>
              <a:lumOff val="225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Surto psicótico e mania</a:t>
          </a:r>
          <a:endParaRPr lang="pt-BR" sz="2000" kern="1200" dirty="0">
            <a:solidFill>
              <a:schemeClr val="tx1"/>
            </a:solidFill>
            <a:latin typeface="Bahnschrift Light Condensed" panose="020B0502040204020203" pitchFamily="34" charset="0"/>
          </a:endParaRPr>
        </a:p>
      </dsp:txBody>
      <dsp:txXfrm>
        <a:off x="5574394" y="187736"/>
        <a:ext cx="2443127" cy="713930"/>
      </dsp:txXfrm>
    </dsp:sp>
    <dsp:sp modelId="{1F5A3500-1EB3-4A2F-96F2-071EFF9D4BA4}">
      <dsp:nvSpPr>
        <dsp:cNvPr id="0" name=""/>
        <dsp:cNvSpPr/>
      </dsp:nvSpPr>
      <dsp:spPr>
        <a:xfrm>
          <a:off x="5574394" y="901666"/>
          <a:ext cx="2443127" cy="2854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Alteração do juízo (delírios)  e/ou da </a:t>
          </a:r>
          <a:r>
            <a:rPr lang="pt-BR" sz="2000" kern="1200" spc="10" dirty="0" err="1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sensopercepção</a:t>
          </a: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 (alucinações)</a:t>
          </a:r>
          <a:endParaRPr lang="pt-BR" sz="2000" kern="1200" dirty="0">
            <a:solidFill>
              <a:schemeClr val="tx1"/>
            </a:solidFill>
            <a:latin typeface="Bahnschrift Light Condensed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Comportamento bizarro e agressivo</a:t>
          </a:r>
          <a:endParaRPr lang="pt-BR" sz="2000" kern="1200" dirty="0">
            <a:solidFill>
              <a:schemeClr val="tx1"/>
            </a:solidFill>
            <a:latin typeface="Bahnschrift Light Condensed" panose="020B0502040204020203" pitchFamily="34" charset="0"/>
            <a:cs typeface="Arial"/>
          </a:endParaRPr>
        </a:p>
      </dsp:txBody>
      <dsp:txXfrm>
        <a:off x="5574394" y="901666"/>
        <a:ext cx="2443127" cy="2854800"/>
      </dsp:txXfrm>
    </dsp:sp>
    <dsp:sp modelId="{3A4EBF73-385A-49A7-96EF-09899168EE93}">
      <dsp:nvSpPr>
        <dsp:cNvPr id="0" name=""/>
        <dsp:cNvSpPr/>
      </dsp:nvSpPr>
      <dsp:spPr>
        <a:xfrm>
          <a:off x="8359560" y="187736"/>
          <a:ext cx="2443127" cy="713930"/>
        </a:xfrm>
        <a:prstGeom prst="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pc="10" dirty="0" smtClean="0">
              <a:solidFill>
                <a:schemeClr val="tx1"/>
              </a:solidFill>
              <a:latin typeface="Bahnschrift Light Condensed" panose="020B0502040204020203" pitchFamily="34" charset="0"/>
              <a:cs typeface="Arial"/>
            </a:rPr>
            <a:t>Transtorno de personalidade</a:t>
          </a:r>
          <a:endParaRPr lang="pt-BR" sz="2000" kern="1200" dirty="0">
            <a:solidFill>
              <a:schemeClr val="tx1"/>
            </a:solidFill>
            <a:latin typeface="Bahnschrift Light Condensed" panose="020B0502040204020203" pitchFamily="34" charset="0"/>
          </a:endParaRPr>
        </a:p>
      </dsp:txBody>
      <dsp:txXfrm>
        <a:off x="8359560" y="187736"/>
        <a:ext cx="2443127" cy="713930"/>
      </dsp:txXfrm>
    </dsp:sp>
    <dsp:sp modelId="{D50B00A3-9BB1-432B-9C6A-0A4CDC5A1469}">
      <dsp:nvSpPr>
        <dsp:cNvPr id="0" name=""/>
        <dsp:cNvSpPr/>
      </dsp:nvSpPr>
      <dsp:spPr>
        <a:xfrm>
          <a:off x="8359560" y="901666"/>
          <a:ext cx="2443127" cy="2854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pc="10" dirty="0" smtClean="0">
              <a:latin typeface="Bahnschrift Light Condensed" panose="020B0502040204020203" pitchFamily="34" charset="0"/>
              <a:cs typeface="Arial"/>
            </a:rPr>
            <a:t>Estratégias primitivas de defesa do ego com agressividade, negação ou manipulação ao causar culpa ou pena no interlocutor</a:t>
          </a:r>
          <a:endParaRPr lang="pt-BR" sz="2000" kern="1200" dirty="0">
            <a:latin typeface="Bahnschrift Light Condensed" panose="020B0502040204020203" pitchFamily="34" charset="0"/>
          </a:endParaRPr>
        </a:p>
      </dsp:txBody>
      <dsp:txXfrm>
        <a:off x="8359560" y="901666"/>
        <a:ext cx="2443127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C492B-3B49-4D68-8E97-C345CEA305CA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243CC-1CB8-4E88-9C0B-269C9843C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28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61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04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40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5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03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5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3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2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90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9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8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19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5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2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3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74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57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18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6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1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16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97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FA71F-6F14-49C7-9053-1DF8592B83A2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3AED-9D2C-4CCC-86DE-A423412C9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microsoft.com/office/2007/relationships/hdphoto" Target="../media/hdphoto6.wdp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13.wdp"/><Relationship Id="rId17" Type="http://schemas.openxmlformats.org/officeDocument/2006/relationships/image" Target="../media/image1.png"/><Relationship Id="rId2" Type="http://schemas.openxmlformats.org/officeDocument/2006/relationships/image" Target="../media/image30.png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34.png"/><Relationship Id="rId14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9033" y="2265527"/>
            <a:ext cx="9144000" cy="1244436"/>
          </a:xfrm>
          <a:ln w="19050">
            <a:solidFill>
              <a:schemeClr val="accent4"/>
            </a:solidFill>
            <a:prstDash val="lgDashDot"/>
          </a:ln>
        </p:spPr>
        <p:txBody>
          <a:bodyPr>
            <a:normAutofit/>
          </a:bodyPr>
          <a:lstStyle/>
          <a:p>
            <a:r>
              <a:rPr lang="pt-BR" sz="72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EMERGÊNCIAS PSIQUIÁTRICAS</a:t>
            </a:r>
            <a:endParaRPr lang="pt-BR" sz="72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3940" y="5202238"/>
            <a:ext cx="9144000" cy="1655762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latin typeface="Bahnschrift Light Condensed" panose="020B0502040204020203" pitchFamily="34" charset="0"/>
              </a:rPr>
              <a:t>Thaís Colares Silva</a:t>
            </a:r>
          </a:p>
          <a:p>
            <a:pPr algn="l"/>
            <a:r>
              <a:rPr lang="pt-BR" sz="2000" dirty="0" smtClean="0">
                <a:latin typeface="Bahnschrift Light Condensed" panose="020B0502040204020203" pitchFamily="34" charset="0"/>
              </a:rPr>
              <a:t>Medicina 2022.2</a:t>
            </a:r>
          </a:p>
          <a:p>
            <a:pPr algn="l"/>
            <a:r>
              <a:rPr lang="pt-BR" sz="2000" dirty="0" smtClean="0">
                <a:latin typeface="Bahnschrift Light Condensed" panose="020B0502040204020203" pitchFamily="34" charset="0"/>
              </a:rPr>
              <a:t>Integrante do </a:t>
            </a:r>
            <a:r>
              <a:rPr lang="pt-BR" sz="2000" dirty="0" smtClean="0">
                <a:latin typeface="Bahnschrift Light Condensed" panose="020B0502040204020203" pitchFamily="34" charset="0"/>
              </a:rPr>
              <a:t>PERC </a:t>
            </a:r>
            <a:r>
              <a:rPr lang="pt-BR" sz="2000" dirty="0" smtClean="0">
                <a:latin typeface="Bahnschrift Light Condensed" panose="020B0502040204020203" pitchFamily="34" charset="0"/>
              </a:rPr>
              <a:t>desde 2018.1</a:t>
            </a:r>
            <a:endParaRPr lang="pt-BR" sz="2000" dirty="0">
              <a:latin typeface="Bahnschrift Light Condensed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749" y="2382126"/>
            <a:ext cx="1015751" cy="10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59808" y="2576062"/>
            <a:ext cx="10480343" cy="1325563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pt-BR" sz="5400" dirty="0" smtClean="0">
                <a:latin typeface="Bahnschrift Condensed" panose="020B0502040204020203" pitchFamily="34" charset="0"/>
              </a:rPr>
              <a:t>                           Agitação Psicomotora</a:t>
            </a:r>
            <a:endParaRPr lang="pt-BR" sz="5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55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626716" y="1239206"/>
            <a:ext cx="10647787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spc="10" dirty="0">
                <a:latin typeface="Arial"/>
                <a:cs typeface="Arial"/>
              </a:rPr>
              <a:t> </a:t>
            </a:r>
            <a:r>
              <a:rPr lang="pt-BR" sz="2800" spc="10" dirty="0" smtClean="0">
                <a:latin typeface="Bahnschrift Condensed" panose="020B0502040204020203" pitchFamily="34" charset="0"/>
                <a:cs typeface="Arial"/>
              </a:rPr>
              <a:t>Homem de 32 anos foi levado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ao PS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por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policiais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por estar assustando a população em um </a:t>
            </a:r>
          </a:p>
          <a:p>
            <a:pPr marL="0">
              <a:lnSpc>
                <a:spcPct val="100000"/>
              </a:lnSpc>
            </a:pP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t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ransporte público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,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apresentando: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06615" y="2316424"/>
            <a:ext cx="3595856" cy="12926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Intensa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agitação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;</a:t>
            </a:r>
            <a:endParaRPr lang="pt-BR" sz="2800" spc="10" dirty="0">
              <a:latin typeface="Bahnschrift Condensed" panose="020B0502040204020203" pitchFamily="34" charset="0"/>
              <a:cs typeface="Calibri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Tremores;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Volume de voz aumentado;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06615" y="3609086"/>
            <a:ext cx="5509522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Ameaçando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agredir o médico que o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atende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71997" y="4378528"/>
            <a:ext cx="3248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pt-BR"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Qual a abordagem inicial?</a:t>
            </a:r>
            <a:endParaRPr lang="pt-BR" sz="2800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990173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 txBox="1"/>
          <p:nvPr/>
        </p:nvSpPr>
        <p:spPr>
          <a:xfrm>
            <a:off x="841422" y="1277791"/>
            <a:ext cx="11043408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A) Impor energicamente limites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ao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comportamento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inadequado. Caso esses limites não forem </a:t>
            </a:r>
          </a:p>
          <a:p>
            <a:pPr marL="0">
              <a:lnSpc>
                <a:spcPct val="100000"/>
              </a:lnSpc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acatados, deixar que ele seja levado pela polícia.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41422" y="2422061"/>
            <a:ext cx="11283538" cy="12926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latin typeface="Bahnschrift Condensed" panose="020B0502040204020203" pitchFamily="34" charset="0"/>
                <a:cs typeface="Calibri"/>
              </a:rPr>
              <a:t>B)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O membro mais capacitado da equipe deve abordá-lo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com assuntos amenos com a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finalidade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</a:p>
          <a:p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de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formar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vínculo, acalmá-lo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e ganhar sua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confiança.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41422" y="3565061"/>
            <a:ext cx="821474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C)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Sedação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de imediato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com benzodiazepínicos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por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via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intramuscular.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41422" y="4708061"/>
            <a:ext cx="1038874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D)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Acalmar o paciente e instituir c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ontenção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química com haloperidol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por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via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endovenosa.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41422" y="5851061"/>
            <a:ext cx="9431428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E)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Contenção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física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de imediato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para possibilitar o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exame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clínico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e psiquiátrico.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55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990173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6369"/>
          </a:xfrm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Inquietação, movimentação excessiva, reatividade aumentada a estímulos externos e, por vezes, agressividade verbal ou física;</a:t>
            </a:r>
          </a:p>
          <a:p>
            <a:r>
              <a:rPr lang="pt-BR" dirty="0" smtClean="0">
                <a:latin typeface="Bahnschrift Condensed" panose="020B0502040204020203" pitchFamily="34" charset="0"/>
              </a:rPr>
              <a:t>Causas:</a:t>
            </a:r>
          </a:p>
          <a:p>
            <a:endParaRPr lang="pt-BR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48" y="3277240"/>
            <a:ext cx="7732594" cy="2899723"/>
          </a:xfrm>
          <a:prstGeom prst="rect">
            <a:avLst/>
          </a:prstGeom>
          <a:ln w="28575">
            <a:solidFill>
              <a:schemeClr val="accent4"/>
            </a:solidFill>
            <a:prstDash val="lgDash"/>
          </a:ln>
        </p:spPr>
      </p:pic>
      <p:cxnSp>
        <p:nvCxnSpPr>
          <p:cNvPr id="10" name="Conector de Seta Reta 9"/>
          <p:cNvCxnSpPr/>
          <p:nvPr/>
        </p:nvCxnSpPr>
        <p:spPr>
          <a:xfrm flipH="1">
            <a:off x="8093122" y="3985146"/>
            <a:ext cx="395785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8966579" y="4258101"/>
            <a:ext cx="35484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4285397" y="4531057"/>
            <a:ext cx="423081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3657600" y="5076967"/>
            <a:ext cx="341194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4107976" y="5636525"/>
            <a:ext cx="36849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8291015" y="5636525"/>
            <a:ext cx="44355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3828197" y="4258101"/>
            <a:ext cx="45720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5990173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87605"/>
            <a:ext cx="10515600" cy="5186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ABORDAGEM INICIAL</a:t>
            </a: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Avaliar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o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risco de agressividade física na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situação (proteção da equipe e do paciente);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Sinais que sugerem risco: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Agressividade verbal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Punhos e dentes cerrados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Movimentação excessiva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Tendência à aproximação excessiva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Inclinação em direção ao interlocutor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Volume de voz demasiadamente elevado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Paciente delirante, apresentando alucinações ou do sexo masculino merecem cuidado especial.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59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UMA VEZ DETECTADO RISCO DE AGRESSÃO FÍSICA</a:t>
            </a: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Abordagem verbal (pelo membro mais habilitado da equipe);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Acalmar o paciente – evitar sua restrição física;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u="sng" dirty="0" smtClean="0">
                <a:latin typeface="Bahnschrift Condensed" panose="020B0502040204020203" pitchFamily="34" charset="0"/>
              </a:rPr>
              <a:t>Examinador:</a:t>
            </a:r>
            <a:r>
              <a:rPr lang="pt-BR" dirty="0" smtClean="0">
                <a:latin typeface="Bahnschrift Condensed" panose="020B0502040204020203" pitchFamily="34" charset="0"/>
              </a:rPr>
              <a:t>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T</a:t>
            </a:r>
            <a:r>
              <a:rPr lang="pt-BR" dirty="0" smtClean="0">
                <a:latin typeface="Bahnschrift Condensed" panose="020B0502040204020203" pitchFamily="34" charset="0"/>
              </a:rPr>
              <a:t>om de voz suave, mantendo-se calmo, postura de escuta, evitar julgamentos ou provocações;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Bahnschrift Condensed" panose="020B0502040204020203" pitchFamily="34" charset="0"/>
              </a:rPr>
              <a:t>Perto da saída, porta aberta;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Bahnschrift Condensed" panose="020B0502040204020203" pitchFamily="34" charset="0"/>
              </a:rPr>
              <a:t>Evitar ambientes com vidros, janelas, objetos cortantes;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Bahnschrift Condensed" panose="020B0502040204020203" pitchFamily="34" charset="0"/>
              </a:rPr>
              <a:t>Obter o máximo de informações sobre o caso antes do momento do exame.</a:t>
            </a:r>
          </a:p>
          <a:p>
            <a:pPr marL="0" indent="0">
              <a:buClr>
                <a:schemeClr val="accent4"/>
              </a:buClr>
              <a:buNone/>
            </a:pPr>
            <a:endParaRPr lang="pt-BR" dirty="0" smtClean="0">
              <a:latin typeface="Bahnschrift Condensed" panose="020B0502040204020203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RESTRIÇÃO FÍSICA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Somente quando estritamente necessária – </a:t>
            </a:r>
            <a:r>
              <a:rPr lang="pt-BR" dirty="0" err="1" smtClean="0">
                <a:latin typeface="Bahnschrift Condensed" panose="020B0502040204020203" pitchFamily="34" charset="0"/>
              </a:rPr>
              <a:t>pct</a:t>
            </a:r>
            <a:r>
              <a:rPr lang="pt-BR" dirty="0" smtClean="0">
                <a:latin typeface="Bahnschrift Condensed" panose="020B0502040204020203" pitchFamily="34" charset="0"/>
              </a:rPr>
              <a:t> com elevado potencial de agressividade;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Equipe treinada de 5 indivíduos;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Deve durar o mínimo de tempo possível;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Após contenção, paciente deve ser medicado adequadamente;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Paciente deve ser acompanhado permanentemente por um dos membros da equipe de enfermagem para sua segurança e conforto.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Relatar condições que levaram a contenção do paciente no prontuário.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127" y="1992574"/>
            <a:ext cx="10011507" cy="2898740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644864" y="812052"/>
            <a:ext cx="1066477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Homem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de 23 anos: Levado ao PS </a:t>
            </a: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apresentando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comportamento inadequado há 10 dias.</a:t>
            </a:r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264263" y="1815390"/>
            <a:ext cx="8348119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Arial"/>
              </a:rPr>
              <a:t> 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Mostra-se logorréico, agitado, não dorme e </a:t>
            </a: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quase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não se 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alimenta;</a:t>
            </a:r>
            <a:endParaRPr lang="pt-BR"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  <a:p>
            <a:pPr defTabSz="914400"/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64263" y="2485292"/>
            <a:ext cx="8889293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Afirma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ter projetos para resolver </a:t>
            </a:r>
            <a:r>
              <a:rPr sz="2800" spc="10" dirty="0" err="1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problemas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que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afetam a humanidade;</a:t>
            </a:r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264263" y="3155194"/>
            <a:ext cx="1053942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Há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dois anos: Episódio de tristeza, desânimo, </a:t>
            </a: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não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queria sair de casa durante 4 meses;</a:t>
            </a:r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264263" y="3825096"/>
            <a:ext cx="535403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Nega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uso de drogas ou </a:t>
            </a:r>
            <a:r>
              <a:rPr sz="2800" spc="10" dirty="0" err="1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tratamento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prévio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.</a:t>
            </a:r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71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61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908154" y="4828434"/>
            <a:ext cx="413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Qual o transtorno apresentado?</a:t>
            </a:r>
            <a:endParaRPr lang="pt-BR" sz="28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814811" y="1391998"/>
            <a:ext cx="2065309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A)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Surto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psicótico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96537" y="2334387"/>
            <a:ext cx="4167166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B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)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Descompensação esquizofrênica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73014" y="3276776"/>
            <a:ext cx="4919616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C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)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Fase maníaca de um transtorno bipolar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96537" y="4187513"/>
            <a:ext cx="5558894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D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)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Quadro psicogênico de natureza dissociativa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96537" y="5092545"/>
            <a:ext cx="5432898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E)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Quadro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depressivo com sintomas psicóticos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6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OBJETIVOS</a:t>
            </a:r>
            <a:endParaRPr lang="pt-BR" sz="36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sz="3200" dirty="0" smtClean="0">
                <a:latin typeface="Bahnschrift Condensed" panose="020B0502040204020203" pitchFamily="34" charset="0"/>
              </a:rPr>
              <a:t>Compreender a abordagem inicial ao paciente psiquiátrico na emergência;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dirty="0">
                <a:latin typeface="Bahnschrift Condensed" panose="020B0502040204020203" pitchFamily="34" charset="0"/>
              </a:rPr>
              <a:t> </a:t>
            </a:r>
            <a:r>
              <a:rPr lang="pt-BR" sz="3200" dirty="0" smtClean="0">
                <a:latin typeface="Bahnschrift Condensed" panose="020B0502040204020203" pitchFamily="34" charset="0"/>
              </a:rPr>
              <a:t> Discutir acerca das 3 principais emergências psiquiátricas de causas funcionais: Agitação Psicomotora; Tentativa de Suicídio; Catatonia, Síndrome </a:t>
            </a:r>
            <a:r>
              <a:rPr lang="pt-BR" sz="3200" dirty="0" err="1" smtClean="0">
                <a:latin typeface="Bahnschrift Condensed" panose="020B0502040204020203" pitchFamily="34" charset="0"/>
              </a:rPr>
              <a:t>Neuroléptica</a:t>
            </a:r>
            <a:r>
              <a:rPr lang="pt-BR" sz="3200" dirty="0" smtClean="0">
                <a:latin typeface="Bahnschrift Condensed" panose="020B0502040204020203" pitchFamily="34" charset="0"/>
              </a:rPr>
              <a:t> Maligna (SNM) e Síndrome Serotoninérgica (SS).</a:t>
            </a:r>
            <a:endParaRPr lang="pt-BR" sz="3200" dirty="0"/>
          </a:p>
        </p:txBody>
      </p:sp>
      <p:sp>
        <p:nvSpPr>
          <p:cNvPr id="6" name="AutoShape 2" descr="Resultado de imagem para perc u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924" y="5671344"/>
            <a:ext cx="1015751" cy="10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4427" y="1702795"/>
            <a:ext cx="8210266" cy="5763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TRANSTORNOS PSIQUIÁTRICOS COMO CAUSA DA AGITAÇÃO - DIAGNÓSTICO</a:t>
            </a: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78226903"/>
              </p:ext>
            </p:extLst>
          </p:nvPr>
        </p:nvGraphicFramePr>
        <p:xfrm>
          <a:off x="674427" y="2279176"/>
          <a:ext cx="10806751" cy="394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8543" y="6047940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137" y="1274075"/>
            <a:ext cx="10515600" cy="558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CRISE AGUDA DE ANSIEDADE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3200" dirty="0" smtClean="0">
                <a:latin typeface="Bahnschrift Condensed" panose="020B0502040204020203" pitchFamily="34" charset="0"/>
              </a:rPr>
              <a:t>De forma paroxística, como no transtorno do pânico, ou desencadeada por drogas, exposição fóbica ou situação estressante;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3200" dirty="0" smtClean="0">
                <a:latin typeface="Bahnschrift Condensed" panose="020B0502040204020203" pitchFamily="34" charset="0"/>
              </a:rPr>
              <a:t>Diagnostico diferencial com patologias cardiopulmonares agudas;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3200" dirty="0" smtClean="0">
                <a:latin typeface="Bahnschrift Condensed" panose="020B0502040204020203" pitchFamily="34" charset="0"/>
              </a:rPr>
              <a:t>Tratamento: Ansiolíticos – Benzodiazepínicos;</a:t>
            </a:r>
          </a:p>
          <a:p>
            <a:pPr marL="0" indent="0">
              <a:buNone/>
            </a:pPr>
            <a:endParaRPr lang="pt-BR" sz="3200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3200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3200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3200" dirty="0" smtClean="0">
                <a:latin typeface="Bahnschrift Condensed" panose="020B0502040204020203" pitchFamily="34" charset="0"/>
              </a:rPr>
              <a:t>Paciente deve ser encaminhado para atendimento ambulatorial.</a:t>
            </a:r>
            <a:endParaRPr lang="pt-BR" sz="32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34" y="4214032"/>
            <a:ext cx="6096000" cy="37084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</p:pic>
      <p:sp>
        <p:nvSpPr>
          <p:cNvPr id="7" name="text 1"/>
          <p:cNvSpPr txBox="1"/>
          <p:nvPr/>
        </p:nvSpPr>
        <p:spPr>
          <a:xfrm>
            <a:off x="5035834" y="4316903"/>
            <a:ext cx="1144372" cy="219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b="1" spc="10" dirty="0">
                <a:solidFill>
                  <a:srgbClr val="FFFFFF"/>
                </a:solidFill>
                <a:latin typeface="Arial"/>
                <a:cs typeface="Arial"/>
              </a:rPr>
              <a:t>Ansiolíticos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33" y="4583603"/>
            <a:ext cx="3048000" cy="36957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2622834" y="4689013"/>
            <a:ext cx="89030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Diazepam</a:t>
            </a:r>
            <a:endParaRPr sz="1800" dirty="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4586074"/>
            <a:ext cx="3048000" cy="369570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5672104" y="4636310"/>
            <a:ext cx="784510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Bahnschrift Light SemiCondensed" panose="020B0502040204020203" pitchFamily="34" charset="0"/>
                <a:cs typeface="Calibri"/>
              </a:rPr>
              <a:t>10 mg VO</a:t>
            </a:r>
            <a:endParaRPr dirty="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34" y="4954443"/>
            <a:ext cx="3048000" cy="372110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2622834" y="5058582"/>
            <a:ext cx="104515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Alprazolam</a:t>
            </a:r>
            <a:endParaRPr sz="1800" dirty="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4954443"/>
            <a:ext cx="3048000" cy="372110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5672104" y="4991213"/>
            <a:ext cx="671018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Bahnschrift Light SemiCondensed" panose="020B0502040204020203" pitchFamily="34" charset="0"/>
                <a:cs typeface="Calibri"/>
              </a:rPr>
              <a:t>1 mg VO</a:t>
            </a:r>
            <a:endParaRPr dirty="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6" name="Image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33" y="5326553"/>
            <a:ext cx="3048000" cy="369570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2622834" y="5429423"/>
            <a:ext cx="111569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Clonazepam</a:t>
            </a:r>
            <a:endParaRPr sz="1800" dirty="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5326553"/>
            <a:ext cx="3048000" cy="369570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5673172" y="5372838"/>
            <a:ext cx="967894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Bahnschrift Light SemiCondensed" panose="020B0502040204020203" pitchFamily="34" charset="0"/>
                <a:cs typeface="Calibri"/>
              </a:rPr>
              <a:t>1 – 2 mg VO</a:t>
            </a:r>
            <a:endParaRPr dirty="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34" y="5696123"/>
            <a:ext cx="3048000" cy="370840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2622834" y="5800263"/>
            <a:ext cx="101662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Lorazepam</a:t>
            </a:r>
            <a:endParaRPr sz="1800" dirty="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5696123"/>
            <a:ext cx="3048000" cy="370840"/>
          </a:xfrm>
          <a:prstGeom prst="rect">
            <a:avLst/>
          </a:prstGeom>
        </p:spPr>
      </p:pic>
      <p:sp>
        <p:nvSpPr>
          <p:cNvPr id="23" name="text 1"/>
          <p:cNvSpPr txBox="1"/>
          <p:nvPr/>
        </p:nvSpPr>
        <p:spPr>
          <a:xfrm>
            <a:off x="5688313" y="5760753"/>
            <a:ext cx="70788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2 mg VO</a:t>
            </a:r>
            <a:endParaRPr sz="1800" dirty="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4" y="4578583"/>
            <a:ext cx="12579" cy="1494669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85" y="4565824"/>
            <a:ext cx="6134097" cy="38097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44" y="4948153"/>
            <a:ext cx="6108579" cy="12579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44" y="5320263"/>
            <a:ext cx="6108579" cy="12579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44" y="5689833"/>
            <a:ext cx="6108579" cy="12579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44" y="4207743"/>
            <a:ext cx="12579" cy="1865509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44" y="4207743"/>
            <a:ext cx="12579" cy="1865509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44" y="4207743"/>
            <a:ext cx="6108579" cy="12579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44" y="6060673"/>
            <a:ext cx="6108579" cy="12580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2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CRISE CONVERSIVA/DISSOCIATIVA</a:t>
            </a:r>
            <a:endParaRPr lang="pt-BR" sz="32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Transposição de um conflito psíquico em sintomas somáticos – Conversão;</a:t>
            </a:r>
            <a:endParaRPr lang="pt-BR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Diagnóstico diferencial com paralisias, anestesias, amnésias ou crises epilépticas;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Tratamento no pronto socorro é sintomático, semelhante ao da crise de ansiedade;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25" y="4197376"/>
            <a:ext cx="3929380" cy="37210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203816" y="4301516"/>
            <a:ext cx="1143458" cy="219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b="1" spc="10" dirty="0">
                <a:solidFill>
                  <a:srgbClr val="FFFFFF"/>
                </a:solidFill>
                <a:latin typeface="Arial"/>
                <a:cs typeface="Arial"/>
              </a:rPr>
              <a:t>Ansiolíticos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25" y="4569486"/>
            <a:ext cx="3929380" cy="369570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3875396" y="4673626"/>
            <a:ext cx="33611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Diazepam: 5-10 mg VO (dose única)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25" y="4939056"/>
            <a:ext cx="3929380" cy="372110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3875396" y="5043196"/>
            <a:ext cx="3704007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Bromazepam: 3 a 6 mg VO (dose única)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77" y="4550437"/>
            <a:ext cx="3967477" cy="38097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36" y="4932766"/>
            <a:ext cx="3941959" cy="12579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36" y="4192356"/>
            <a:ext cx="12579" cy="1125099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16" y="4192356"/>
            <a:ext cx="12579" cy="1125099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36" y="4192356"/>
            <a:ext cx="3941959" cy="12579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36" y="5304876"/>
            <a:ext cx="3941959" cy="1258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07260"/>
            <a:ext cx="10515600" cy="476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Light" panose="020B0502040204020203" pitchFamily="34" charset="0"/>
              </a:rPr>
              <a:t>Quadros Clínicos: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Light" panose="020B0502040204020203" pitchFamily="34" charset="0"/>
              </a:rPr>
              <a:t> </a:t>
            </a:r>
            <a:r>
              <a:rPr lang="pt-BR" b="1" spc="10" dirty="0">
                <a:latin typeface="Bahnschrift Condensed" panose="020B0502040204020203" pitchFamily="34" charset="0"/>
                <a:cs typeface="Arial"/>
              </a:rPr>
              <a:t>Amnésia dissociativa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: perda de memória para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acontecimentos recentes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, física ou emocionalmente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traumáticos;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b="1" spc="10" dirty="0">
                <a:latin typeface="Bahnschrift Condensed" panose="020B0502040204020203" pitchFamily="34" charset="0"/>
                <a:cs typeface="Arial"/>
              </a:rPr>
              <a:t>Estupor dissociativo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: Estado de ausência de movimentos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voluntários.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O paciente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permanece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deitado, não fala nem se movimenta,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entretanto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percebe-se que não está dormindo ou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inconsciente;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b="1" spc="10" dirty="0">
                <a:latin typeface="Bahnschrift Condensed" panose="020B0502040204020203" pitchFamily="34" charset="0"/>
                <a:cs typeface="Arial"/>
              </a:rPr>
              <a:t>Transtornos motores dissociativos: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Perda da capacidade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de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mover completa ou parcialmente um ou mais membros do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corpo;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b="1" spc="10" dirty="0">
                <a:latin typeface="Bahnschrift Condensed" panose="020B0502040204020203" pitchFamily="34" charset="0"/>
                <a:cs typeface="Arial"/>
              </a:rPr>
              <a:t>Anestesia e perda sensorial: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Exclusão de percepções táteis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,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dolorosas e térmicas de segmentos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corporais.</a:t>
            </a:r>
            <a:endParaRPr lang="pt-BR" dirty="0">
              <a:latin typeface="Bahnschrift Condensed" panose="020B0502040204020203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latin typeface="Bahnschrift Condensed" panose="020B0502040204020203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latin typeface="Bahnschrift Condensed" panose="020B0502040204020203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latin typeface="Bahnschrift Condensed" panose="020B0502040204020203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89147"/>
            <a:ext cx="10515600" cy="5571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SURTO PSICÓTICO E MANIA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O </a:t>
            </a:r>
            <a:r>
              <a:rPr lang="pt-BR" dirty="0">
                <a:latin typeface="Bahnschrift Condensed" panose="020B0502040204020203" pitchFamily="34" charset="0"/>
              </a:rPr>
              <a:t>típico paciente em mania apresenta-se com aceleração do pensamento e do discurso e com humor elevado e </a:t>
            </a:r>
            <a:r>
              <a:rPr lang="pt-BR" dirty="0" smtClean="0">
                <a:latin typeface="Bahnschrift Condensed" panose="020B0502040204020203" pitchFamily="34" charset="0"/>
              </a:rPr>
              <a:t>jocoso;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As </a:t>
            </a:r>
            <a:r>
              <a:rPr lang="pt-BR" dirty="0">
                <a:latin typeface="Bahnschrift Condensed" panose="020B0502040204020203" pitchFamily="34" charset="0"/>
              </a:rPr>
              <a:t>flutuações para irritação e agressividade são frequentes e </a:t>
            </a:r>
            <a:r>
              <a:rPr lang="pt-BR" dirty="0" smtClean="0">
                <a:latin typeface="Bahnschrift Condensed" panose="020B0502040204020203" pitchFamily="34" charset="0"/>
              </a:rPr>
              <a:t>rápidas;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Pacientes </a:t>
            </a:r>
            <a:r>
              <a:rPr lang="pt-BR" dirty="0">
                <a:latin typeface="Bahnschrift Condensed" panose="020B0502040204020203" pitchFamily="34" charset="0"/>
              </a:rPr>
              <a:t>bipolares em episódio misto apresentam simultaneamente sintomas de mania e </a:t>
            </a:r>
            <a:r>
              <a:rPr lang="pt-BR" dirty="0" smtClean="0">
                <a:latin typeface="Bahnschrift Condensed" panose="020B0502040204020203" pitchFamily="34" charset="0"/>
              </a:rPr>
              <a:t>depressão</a:t>
            </a:r>
            <a:r>
              <a:rPr lang="pt-BR" dirty="0">
                <a:latin typeface="Bahnschrift Condensed" panose="020B0502040204020203" pitchFamily="34" charset="0"/>
              </a:rPr>
              <a:t>;</a:t>
            </a:r>
            <a:endParaRPr lang="pt-BR" dirty="0" smtClean="0">
              <a:latin typeface="Bahnschrift Condensed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Seu </a:t>
            </a:r>
            <a:r>
              <a:rPr lang="pt-BR" dirty="0">
                <a:latin typeface="Bahnschrift Condensed" panose="020B0502040204020203" pitchFamily="34" charset="0"/>
              </a:rPr>
              <a:t>potencial para agitação e agressividade, especialmente autodirigida, pode ser ainda maior que o de pacientes em mania. </a:t>
            </a:r>
            <a:endParaRPr lang="pt-BR" dirty="0" smtClean="0"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Dá-se </a:t>
            </a:r>
            <a:r>
              <a:rPr lang="pt-BR" dirty="0">
                <a:latin typeface="Bahnschrift Condensed" panose="020B0502040204020203" pitchFamily="34" charset="0"/>
              </a:rPr>
              <a:t>preferência ao emprego de </a:t>
            </a:r>
            <a:r>
              <a:rPr lang="pt-BR" dirty="0" err="1" smtClean="0">
                <a:latin typeface="Bahnschrift Condensed" panose="020B0502040204020203" pitchFamily="34" charset="0"/>
              </a:rPr>
              <a:t>anti-psicóticos</a:t>
            </a:r>
            <a:r>
              <a:rPr lang="pt-BR" dirty="0" smtClean="0">
                <a:latin typeface="Bahnschrift Condensed" panose="020B0502040204020203" pitchFamily="34" charset="0"/>
              </a:rPr>
              <a:t> (injetáveis em casos de extrema agressividade, mas de preferência oral) </a:t>
            </a:r>
            <a:r>
              <a:rPr lang="pt-BR" dirty="0">
                <a:latin typeface="Bahnschrift Condensed" panose="020B0502040204020203" pitchFamily="34" charset="0"/>
              </a:rPr>
              <a:t>para o tratamento de pacientes agitados com quadros psicóticos ou </a:t>
            </a:r>
            <a:r>
              <a:rPr lang="pt-BR" dirty="0" smtClean="0">
                <a:latin typeface="Bahnschrift Condensed" panose="020B0502040204020203" pitchFamily="34" charset="0"/>
              </a:rPr>
              <a:t>maniformes.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9487" y="1225123"/>
            <a:ext cx="11130887" cy="58990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SURTO PSICÓTICO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Agitação psicomotora;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Presença de delírios;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Alucinações;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Discurso incompreensível.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Sintomas positivos – agitação, alucinações, delírios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Bahnschrift Condensed" panose="020B0502040204020203" pitchFamily="34" charset="0"/>
              </a:rPr>
              <a:t> </a:t>
            </a:r>
            <a:r>
              <a:rPr lang="pt-BR" sz="2400" dirty="0" smtClean="0">
                <a:latin typeface="Bahnschrift Condensed" panose="020B0502040204020203" pitchFamily="34" charset="0"/>
              </a:rPr>
              <a:t>Sintomas negativos - </a:t>
            </a:r>
            <a:r>
              <a:rPr lang="pt-BR" sz="2400" spc="10" dirty="0">
                <a:latin typeface="Bahnschrift Condensed" panose="020B0502040204020203" pitchFamily="34" charset="0"/>
                <a:cs typeface="Calibri"/>
              </a:rPr>
              <a:t>apatia intensa, afeto </a:t>
            </a:r>
            <a:r>
              <a:rPr lang="pt-BR" sz="2400" spc="10" dirty="0" smtClean="0">
                <a:latin typeface="Bahnschrift Condensed" panose="020B0502040204020203" pitchFamily="34" charset="0"/>
                <a:cs typeface="Calibri"/>
              </a:rPr>
              <a:t>embotado, pensamento </a:t>
            </a:r>
            <a:r>
              <a:rPr lang="pt-BR" sz="2400" spc="10" dirty="0">
                <a:latin typeface="Bahnschrift Condensed" panose="020B0502040204020203" pitchFamily="34" charset="0"/>
                <a:cs typeface="Calibri"/>
              </a:rPr>
              <a:t>concreto com pouca capacidade de </a:t>
            </a:r>
            <a:r>
              <a:rPr lang="pt-BR" sz="2400" spc="10" dirty="0" smtClean="0">
                <a:latin typeface="Bahnschrift Condensed" panose="020B0502040204020203" pitchFamily="34" charset="0"/>
                <a:cs typeface="Calibri"/>
              </a:rPr>
              <a:t>abstração, déficit cognitivo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pt-BR" spc="10" dirty="0"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Tratamento: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pc="10" dirty="0" err="1" smtClean="0">
                <a:latin typeface="Bahnschrift Condensed" panose="020B0502040204020203" pitchFamily="34" charset="0"/>
                <a:cs typeface="Calibri"/>
              </a:rPr>
              <a:t>Antipsicóticos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Típicos (</a:t>
            </a:r>
            <a:r>
              <a:rPr lang="pt-BR" spc="10" dirty="0" err="1" smtClean="0">
                <a:latin typeface="Bahnschrift Condensed" panose="020B0502040204020203" pitchFamily="34" charset="0"/>
                <a:cs typeface="Calibri"/>
              </a:rPr>
              <a:t>ex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: </a:t>
            </a:r>
            <a:r>
              <a:rPr lang="pt-BR" spc="10" dirty="0" err="1" smtClean="0">
                <a:latin typeface="Bahnschrift Condensed" panose="020B0502040204020203" pitchFamily="34" charset="0"/>
                <a:cs typeface="Calibri"/>
              </a:rPr>
              <a:t>Haloperidol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) – bloqueio dopaminérgico (receptores D2); bom para sintomas positivos; efeitos colaterais: descontrole hormonal (aumento da prolactina), </a:t>
            </a:r>
            <a:r>
              <a:rPr lang="pt-BR" spc="10" dirty="0" err="1" smtClean="0">
                <a:latin typeface="Bahnschrift Condensed" panose="020B0502040204020203" pitchFamily="34" charset="0"/>
                <a:cs typeface="Calibri"/>
              </a:rPr>
              <a:t>Parkinsonismo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induzido.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pc="10" dirty="0" err="1" smtClean="0">
                <a:latin typeface="Bahnschrift Condensed" panose="020B0502040204020203" pitchFamily="34" charset="0"/>
                <a:cs typeface="Calibri"/>
              </a:rPr>
              <a:t>Antipsicóticos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Atípicos (</a:t>
            </a:r>
            <a:r>
              <a:rPr lang="pt-BR" spc="10" dirty="0" err="1" smtClean="0">
                <a:latin typeface="Bahnschrift Condensed" panose="020B0502040204020203" pitchFamily="34" charset="0"/>
                <a:cs typeface="Calibri"/>
              </a:rPr>
              <a:t>ex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: </a:t>
            </a:r>
            <a:r>
              <a:rPr lang="pt-BR" spc="10" dirty="0" err="1" smtClean="0">
                <a:latin typeface="Bahnschrift Condensed" panose="020B0502040204020203" pitchFamily="34" charset="0"/>
                <a:cs typeface="Calibri"/>
              </a:rPr>
              <a:t>Olanzapina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) – bloqueio serotoninérgico (5HT2A) &gt; bloqueio dopaminérgico (D2);  menos efeitos colaterais derivados do bloqueio dopaminérgico, melhora de sintomas negativos.</a:t>
            </a:r>
            <a:endParaRPr lang="pt-BR" dirty="0">
              <a:latin typeface="Bahnschrift Condensed" panose="020B0502040204020203" pitchFamily="34" charset="0"/>
              <a:cs typeface="Calibri"/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3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36561" y="1392069"/>
            <a:ext cx="119554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MANIA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Bahnschrift Condensed" panose="020B0502040204020203" pitchFamily="34" charset="0"/>
              </a:rPr>
              <a:t>Exaltação do humor;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Bahnschrift Condensed" panose="020B0502040204020203" pitchFamily="34" charset="0"/>
              </a:rPr>
              <a:t>Euforia;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Bahnschrift Condensed" panose="020B0502040204020203" pitchFamily="34" charset="0"/>
              </a:rPr>
              <a:t>Hiperatividade;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Bahnschrift Condensed" panose="020B0502040204020203" pitchFamily="34" charset="0"/>
              </a:rPr>
              <a:t>Diminuição da necessidade de sono;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Bahnschrift Condensed" panose="020B0502040204020203" pitchFamily="34" charset="0"/>
              </a:rPr>
              <a:t>Agressividade;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Bahnschrift Condensed" panose="020B0502040204020203" pitchFamily="34" charset="0"/>
              </a:rPr>
              <a:t>Irritabilidade;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Bahnschrift Condensed" panose="020B0502040204020203" pitchFamily="34" charset="0"/>
              </a:rPr>
              <a:t>TAB – alternância entre episódios maníacos e depressivos;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latin typeface="Bahnschrift Condensed" panose="020B0502040204020203" pitchFamily="34" charset="0"/>
              </a:rPr>
              <a:t> </a:t>
            </a:r>
            <a:r>
              <a:rPr lang="pt-BR" sz="2800" dirty="0" smtClean="0">
                <a:latin typeface="Bahnschrift Condensed" panose="020B0502040204020203" pitchFamily="34" charset="0"/>
              </a:rPr>
              <a:t>Mania grave (raro) – delírios de grandeza e poder, delírios de perseguição e alucinações;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latin typeface="Bahnschrift Condensed" panose="020B0502040204020203" pitchFamily="34" charset="0"/>
              </a:rPr>
              <a:t> </a:t>
            </a:r>
            <a:r>
              <a:rPr lang="pt-BR" sz="2800" dirty="0" smtClean="0">
                <a:latin typeface="Bahnschrift Condensed" panose="020B0502040204020203" pitchFamily="34" charset="0"/>
              </a:rPr>
              <a:t>Quadro maníaco – início súbito, rápida progressão dos sintomas.</a:t>
            </a:r>
          </a:p>
          <a:p>
            <a:endParaRPr lang="pt-BR" sz="28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endParaRPr lang="pt-BR" sz="2800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endParaRPr lang="pt-BR" sz="28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endParaRPr lang="pt-BR" sz="28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4400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17" y="1978925"/>
            <a:ext cx="9403487" cy="2411461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</p:pic>
      <p:sp>
        <p:nvSpPr>
          <p:cNvPr id="6" name="CaixaDeTexto 5"/>
          <p:cNvSpPr txBox="1"/>
          <p:nvPr/>
        </p:nvSpPr>
        <p:spPr>
          <a:xfrm>
            <a:off x="1376716" y="5104263"/>
            <a:ext cx="9403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 </a:t>
            </a:r>
            <a:r>
              <a:rPr lang="pt-BR" sz="2800" dirty="0" smtClean="0">
                <a:latin typeface="Bahnschrift Condensed" panose="020B0502040204020203" pitchFamily="34" charset="0"/>
              </a:rPr>
              <a:t>Paciente deve ser avaliado por um psiquiatra assim que possível, para que se decida pela internação, observação ou mesmo alta.</a:t>
            </a:r>
            <a:endParaRPr lang="pt-BR" sz="28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TRANSTORNO DE PERSONALIDADE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Não são diagnosticados no pronto-socorro;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 </a:t>
            </a:r>
            <a:r>
              <a:rPr lang="pt-BR" dirty="0" smtClean="0">
                <a:latin typeface="Bahnschrift Condensed" panose="020B0502040204020203" pitchFamily="34" charset="0"/>
              </a:rPr>
              <a:t>Sentimentos </a:t>
            </a:r>
            <a:r>
              <a:rPr lang="pt-BR" dirty="0">
                <a:latin typeface="Bahnschrift Condensed" panose="020B0502040204020203" pitchFamily="34" charset="0"/>
              </a:rPr>
              <a:t>de raiva e irritação emergem no examinador, o que pode dificultar bastante o manejo e a resolução do </a:t>
            </a:r>
            <a:r>
              <a:rPr lang="pt-BR" dirty="0" smtClean="0">
                <a:latin typeface="Bahnschrift Condensed" panose="020B0502040204020203" pitchFamily="34" charset="0"/>
              </a:rPr>
              <a:t>caso;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 Evitar confronto;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 </a:t>
            </a:r>
            <a:r>
              <a:rPr lang="pt-BR" dirty="0" smtClean="0">
                <a:latin typeface="Bahnschrift Condensed" panose="020B0502040204020203" pitchFamily="34" charset="0"/>
              </a:rPr>
              <a:t>Os </a:t>
            </a:r>
            <a:r>
              <a:rPr lang="pt-BR" dirty="0">
                <a:latin typeface="Bahnschrift Condensed" panose="020B0502040204020203" pitchFamily="34" charset="0"/>
              </a:rPr>
              <a:t>limites devem ser claros e firmes - não agressivos - em relação a manipulação, dependência excessiva, agressividade e comportamento autodestrutivo.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        Agitação Psicomotora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55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626716" y="1239206"/>
            <a:ext cx="10647787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spc="10" dirty="0">
                <a:latin typeface="Arial"/>
                <a:cs typeface="Arial"/>
              </a:rPr>
              <a:t> </a:t>
            </a:r>
            <a:r>
              <a:rPr lang="pt-BR" sz="2800" spc="10" dirty="0" smtClean="0">
                <a:latin typeface="Bahnschrift Condensed" panose="020B0502040204020203" pitchFamily="34" charset="0"/>
                <a:cs typeface="Arial"/>
              </a:rPr>
              <a:t>Homem de 32 anos foi levado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ao PS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por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policiais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por estar assustando a população em um </a:t>
            </a:r>
          </a:p>
          <a:p>
            <a:pPr marL="0">
              <a:lnSpc>
                <a:spcPct val="100000"/>
              </a:lnSpc>
            </a:pP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t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ransporte público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,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apresentando: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06615" y="2316424"/>
            <a:ext cx="3595856" cy="12926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Intensa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agitação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;</a:t>
            </a:r>
            <a:endParaRPr lang="pt-BR" sz="2800" spc="10" dirty="0">
              <a:latin typeface="Bahnschrift Condensed" panose="020B0502040204020203" pitchFamily="34" charset="0"/>
              <a:cs typeface="Calibri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Tremores;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Volume de voz aumentado;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06615" y="3609086"/>
            <a:ext cx="5509522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Ameaçando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agredir o médico que o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atende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71997" y="4378528"/>
            <a:ext cx="3248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pt-BR"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Qual a abordagem inicial?</a:t>
            </a:r>
            <a:endParaRPr lang="pt-BR" sz="2800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990173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415" y="1593613"/>
            <a:ext cx="11253716" cy="4351338"/>
          </a:xfrm>
        </p:spPr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Regra geral - os sinais e sintomas psiquiátricos podem ser a primeira manifestação de: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Problemas neurológicos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Problemas clínicos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Uso ou abstinência de substâncias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T</a:t>
            </a:r>
            <a:r>
              <a:rPr lang="pt-BR" dirty="0" smtClean="0">
                <a:latin typeface="Bahnschrift Condensed" panose="020B0502040204020203" pitchFamily="34" charset="0"/>
              </a:rPr>
              <a:t>ranstornos psiquiátricos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pt-BR" dirty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4 questões: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Compreensão: Qual o problema? Quem é a pessoa? Por que agora?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Ação: Qual o problema focal?</a:t>
            </a:r>
          </a:p>
          <a:p>
            <a:pPr marL="914400" lvl="2" indent="0">
              <a:buClr>
                <a:schemeClr val="accent4"/>
              </a:buClr>
              <a:buNone/>
            </a:pPr>
            <a:endParaRPr lang="pt-BR" dirty="0" smtClean="0">
              <a:latin typeface="Bahnschrift Condensed" panose="020B0502040204020203" pitchFamily="34" charset="0"/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73255" y="136477"/>
            <a:ext cx="6463352" cy="723332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Avaliação psiquiátrica na emergência</a:t>
            </a:r>
            <a:endParaRPr lang="pt-BR" sz="40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 txBox="1"/>
          <p:nvPr/>
        </p:nvSpPr>
        <p:spPr>
          <a:xfrm>
            <a:off x="841422" y="1277791"/>
            <a:ext cx="11043408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A) Impor energicamente limites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ao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comportamento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inadequado. Caso esses limites não forem </a:t>
            </a:r>
          </a:p>
          <a:p>
            <a:pPr marL="0">
              <a:lnSpc>
                <a:spcPct val="100000"/>
              </a:lnSpc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acatados, deixar que ele seja levado pela polícia.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41422" y="2422061"/>
            <a:ext cx="11283538" cy="12926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B) </a:t>
            </a:r>
            <a:r>
              <a:rPr lang="pt-BR" sz="2800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O membro mais capacitado da equipe deve abordá-lo</a:t>
            </a:r>
            <a:r>
              <a:rPr sz="2800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com assuntos amenos com a </a:t>
            </a:r>
            <a:r>
              <a:rPr sz="2800" spc="10" dirty="0" err="1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finalidade</a:t>
            </a:r>
            <a:r>
              <a:rPr lang="pt-BR" sz="2800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 </a:t>
            </a:r>
          </a:p>
          <a:p>
            <a:r>
              <a:rPr lang="pt-BR" sz="2800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de </a:t>
            </a:r>
            <a:r>
              <a:rPr lang="pt-BR"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formar </a:t>
            </a:r>
            <a:r>
              <a:rPr lang="pt-BR" sz="2800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vínculo, acalmá-lo </a:t>
            </a:r>
            <a:r>
              <a:rPr lang="pt-BR"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e ganhar sua </a:t>
            </a:r>
            <a:r>
              <a:rPr lang="pt-BR" sz="2800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confiança.</a:t>
            </a:r>
            <a:endParaRPr lang="pt-BR" sz="2800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41422" y="3565061"/>
            <a:ext cx="821474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C)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Sedação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de imediato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com benzodiazepínicos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por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via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intramuscular.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41422" y="4708061"/>
            <a:ext cx="685444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D) Contenção química com haloperidol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por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via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endovenosa.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41422" y="5851061"/>
            <a:ext cx="9431428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E)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Contenção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física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de </a:t>
            </a:r>
            <a:r>
              <a:rPr lang="pt-BR" sz="2800" spc="10" dirty="0" err="1" smtClean="0">
                <a:latin typeface="Bahnschrift Condensed" panose="020B0502040204020203" pitchFamily="34" charset="0"/>
                <a:cs typeface="Calibri"/>
              </a:rPr>
              <a:t>imeadiato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para possibilitar o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exame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clínico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e psiquiátrico.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644864" y="812052"/>
            <a:ext cx="1066477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Homem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de 23 anos: Levado ao PS </a:t>
            </a: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apresentando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comportamento inadequado há 10 dias.</a:t>
            </a:r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264263" y="1815390"/>
            <a:ext cx="8348119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Arial"/>
              </a:rPr>
              <a:t> 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Mostra-se logorréico, agitado, não dorme e </a:t>
            </a: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quase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não se 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alimenta;</a:t>
            </a:r>
            <a:endParaRPr lang="pt-BR"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  <a:p>
            <a:pPr defTabSz="914400"/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64263" y="2485292"/>
            <a:ext cx="8889293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Afirma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ter projetos para resolver </a:t>
            </a:r>
            <a:r>
              <a:rPr sz="2800" spc="10" dirty="0" err="1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problemas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que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afetam a humanidade;</a:t>
            </a:r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264263" y="3155194"/>
            <a:ext cx="1053942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Há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dois anos: Episódio de tristeza, desânimo, </a:t>
            </a: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não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queria sair de casa durante 4 meses;</a:t>
            </a:r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264263" y="3825096"/>
            <a:ext cx="535403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Nega</a:t>
            </a:r>
            <a:r>
              <a:rPr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uso de drogas ou </a:t>
            </a:r>
            <a:r>
              <a:rPr sz="2800" spc="10" dirty="0" err="1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tratamento</a:t>
            </a:r>
            <a:r>
              <a:rPr sz="2800" spc="10" dirty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prévio</a:t>
            </a:r>
            <a:r>
              <a:rPr lang="pt-BR" sz="2800" spc="10" dirty="0" smtClean="0">
                <a:solidFill>
                  <a:prstClr val="black"/>
                </a:solidFill>
                <a:latin typeface="Bahnschrift Condensed" panose="020B0502040204020203" pitchFamily="34" charset="0"/>
                <a:cs typeface="Calibri"/>
              </a:rPr>
              <a:t>.</a:t>
            </a:r>
            <a:endParaRPr sz="2800" dirty="0">
              <a:solidFill>
                <a:prstClr val="black"/>
              </a:solidFill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71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61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908154" y="4828434"/>
            <a:ext cx="413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Qual o transtorno apresentado?</a:t>
            </a:r>
            <a:endParaRPr lang="pt-BR" sz="28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814811" y="1391998"/>
            <a:ext cx="2065309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A)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Surto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psicótico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96537" y="2334387"/>
            <a:ext cx="4167166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B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)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Descompensação esquizofrênica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73014" y="3276776"/>
            <a:ext cx="4919616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lang="pt-BR"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C</a:t>
            </a:r>
            <a:r>
              <a:rPr sz="2800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) </a:t>
            </a:r>
            <a:r>
              <a:rPr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Fase maníaca de um transtorno bipolar</a:t>
            </a:r>
            <a:endParaRPr sz="2800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96537" y="4187513"/>
            <a:ext cx="5558894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D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)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Quadro psicogênico de natureza dissociativa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96537" y="5092545"/>
            <a:ext cx="5378717" cy="4308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>
              <a:lnSpc>
                <a:spcPct val="100000"/>
              </a:lnSpc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E)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Quadro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depressivo com sintomas psicóticos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6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08" y="2576062"/>
            <a:ext cx="10480343" cy="1325563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pt-BR" sz="5400" dirty="0" smtClean="0">
                <a:latin typeface="Bahnschrift Condensed" panose="020B0502040204020203" pitchFamily="34" charset="0"/>
              </a:rPr>
              <a:t>                     Tentativa e Risco de suicídio</a:t>
            </a:r>
            <a:endParaRPr lang="pt-BR" sz="5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55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12311" y="973737"/>
            <a:ext cx="10193816" cy="12926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Homem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de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2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5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anos, alcoolista crônico,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é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trazido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ao PS pelo resgate, pois estava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pendurado em torre de transmissão de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TV.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91820" y="2266399"/>
            <a:ext cx="10461838" cy="12926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Exame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psíquico: Humor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deprimido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e ansioso,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choro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fácil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, desesperança, sentimentos </a:t>
            </a:r>
            <a:endParaRPr lang="pt-BR" sz="2800" spc="10" dirty="0" smtClean="0"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de culpa;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91820" y="3104078"/>
            <a:ext cx="11486158" cy="17235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ser indagado sobre o motivo de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estar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na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torre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de transmissão,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diz não ter uma perspectiva </a:t>
            </a:r>
          </a:p>
          <a:p>
            <a:pPr>
              <a:buClr>
                <a:schemeClr val="accent4"/>
              </a:buClr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de vida e refere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desejo de ‘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dar cabo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a vida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’;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Relata já ter tentado suicídio antes, mas seu plano falhou.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933393" y="4450892"/>
            <a:ext cx="1564852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Arial"/>
              </a:rPr>
              <a:t>  </a:t>
            </a:r>
            <a:r>
              <a:rPr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O que fazer?</a:t>
            </a:r>
            <a:endParaRPr sz="2800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 txBox="1"/>
          <p:nvPr/>
        </p:nvSpPr>
        <p:spPr>
          <a:xfrm>
            <a:off x="591820" y="842010"/>
            <a:ext cx="11201143" cy="17235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latin typeface="Bahnschrift Condensed" panose="020B0502040204020203" pitchFamily="34" charset="0"/>
                <a:cs typeface="Calibri"/>
              </a:rPr>
              <a:t>A) Diazepam, orientação para parar de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beber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,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 encaminhar ao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ambulatório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para depois, se ainda</a:t>
            </a:r>
          </a:p>
          <a:p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 necessário, interná-lo 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91820" y="1936750"/>
            <a:ext cx="9459962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latin typeface="Bahnschrift Condensed" panose="020B0502040204020203" pitchFamily="34" charset="0"/>
                <a:cs typeface="Calibri"/>
              </a:rPr>
              <a:t>B) Antidepressivos, orientação para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parar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de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beber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, encaminhar ao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ambulatório.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91820" y="3031490"/>
            <a:ext cx="8698856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latin typeface="Bahnschrift Condensed" panose="020B0502040204020203" pitchFamily="34" charset="0"/>
                <a:cs typeface="Calibri"/>
              </a:rPr>
              <a:t>C) Antidepressivos,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diazepam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, </a:t>
            </a:r>
            <a:r>
              <a:rPr lang="pt-BR" sz="2800" spc="10" dirty="0" err="1" smtClean="0">
                <a:latin typeface="Bahnschrift Condensed" panose="020B0502040204020203" pitchFamily="34" charset="0"/>
                <a:cs typeface="Calibri"/>
              </a:rPr>
              <a:t>antipsicótico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e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encaminhar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ambulatório.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91820" y="4127500"/>
            <a:ext cx="6292748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D) Antidepressivos, diazepam e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internação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hospitalar.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91820" y="5222240"/>
            <a:ext cx="220573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E)</a:t>
            </a:r>
            <a:endParaRPr sz="280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15101" y="5222240"/>
            <a:ext cx="10302500" cy="17235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latin typeface="Bahnschrift Condensed" panose="020B0502040204020203" pitchFamily="34" charset="0"/>
                <a:cs typeface="Calibri"/>
              </a:rPr>
              <a:t>Psicoterapia breve para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alívio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momentâneo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dos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sintomas, orientá-lo a parar de beber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e</a:t>
            </a:r>
          </a:p>
          <a:p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internação hospitalar.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55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3215" cy="4351338"/>
          </a:xfrm>
        </p:spPr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Perguntar a respeito de ideação ou tentativa de suicídio NÃO induz o paciente a fazê-lo;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Feito </a:t>
            </a:r>
            <a:r>
              <a:rPr lang="pt-BR" dirty="0">
                <a:latin typeface="Bahnschrift Condensed" panose="020B0502040204020203" pitchFamily="34" charset="0"/>
              </a:rPr>
              <a:t>de forma compreensiva e franca, esse questionamento pode até estreitar o vínculo com o paciente, que se sente acolhido por alguém interessado na extensão de seu </a:t>
            </a:r>
            <a:r>
              <a:rPr lang="pt-BR" dirty="0" smtClean="0">
                <a:latin typeface="Bahnschrift Condensed" panose="020B0502040204020203" pitchFamily="34" charset="0"/>
              </a:rPr>
              <a:t>sofrimento;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 Fatores de risco:</a:t>
            </a:r>
          </a:p>
          <a:p>
            <a:pPr marL="0" indent="0">
              <a:buClr>
                <a:schemeClr val="accent4"/>
              </a:buClr>
              <a:buNone/>
            </a:pP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Tentativa e Risco de suicídio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35" y="4301891"/>
            <a:ext cx="8622685" cy="2031523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AVALIAÇÃO DE RISCO DE SUICÍDIO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O </a:t>
            </a:r>
            <a:r>
              <a:rPr lang="pt-BR" dirty="0">
                <a:latin typeface="Bahnschrift Condensed" panose="020B0502040204020203" pitchFamily="34" charset="0"/>
              </a:rPr>
              <a:t>ambiente </a:t>
            </a:r>
            <a:r>
              <a:rPr lang="pt-BR" dirty="0" smtClean="0">
                <a:latin typeface="Bahnschrift Condensed" panose="020B0502040204020203" pitchFamily="34" charset="0"/>
              </a:rPr>
              <a:t>físico </a:t>
            </a:r>
            <a:r>
              <a:rPr lang="pt-BR" dirty="0">
                <a:latin typeface="Bahnschrift Condensed" panose="020B0502040204020203" pitchFamily="34" charset="0"/>
              </a:rPr>
              <a:t>e a relação entre examinador e paciente devem ser os mais acolhedores </a:t>
            </a:r>
            <a:r>
              <a:rPr lang="pt-BR" dirty="0" smtClean="0">
                <a:latin typeface="Bahnschrift Condensed" panose="020B0502040204020203" pitchFamily="34" charset="0"/>
              </a:rPr>
              <a:t>possíveis;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Recomenda-se uma postura tranquila e desprovida de julgamento pelo examinador;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Informações obtidas de familiares e amigos – exceção que justifica a quebra do sigilo médico, em razão do risco para a vida do paciente;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Objetos que possam servir como meios para </a:t>
            </a:r>
            <a:r>
              <a:rPr lang="pt-BR" dirty="0" err="1" smtClean="0">
                <a:latin typeface="Bahnschrift Condensed" panose="020B0502040204020203" pitchFamily="34" charset="0"/>
              </a:rPr>
              <a:t>autoinjúria</a:t>
            </a:r>
            <a:r>
              <a:rPr lang="pt-BR" dirty="0" smtClean="0">
                <a:latin typeface="Bahnschrift Condensed" panose="020B0502040204020203" pitchFamily="34" charset="0"/>
              </a:rPr>
              <a:t> devem ser retirados do local;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Em casos de risco iminente, pode-se pensar inclusive em contenção física do paciente;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Paciente deve permanecer acompanhado por pelo menos um membro da equipe.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Tentativa e Risco de suicídio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20" y="2307245"/>
            <a:ext cx="9251760" cy="3371148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Tentativa e Risco de suicídio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1647401"/>
            <a:ext cx="6096000" cy="37084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552974" y="1688666"/>
            <a:ext cx="3855864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b="1" spc="10" dirty="0">
                <a:latin typeface="Bahnschrift Light SemiCondensed" panose="020B0502040204020203" pitchFamily="34" charset="0"/>
                <a:cs typeface="Arial"/>
              </a:rPr>
              <a:t>Perguntas sobre ideação e risco de suicídio</a:t>
            </a:r>
            <a:endParaRPr>
              <a:latin typeface="Bahnschrift Light SemiCondensed" panose="020B0502040204020203" pitchFamily="34" charset="0"/>
              <a:cs typeface="Arial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2018241"/>
            <a:ext cx="6096000" cy="36957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563292" y="2122381"/>
            <a:ext cx="432746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Tem obtido prazer nas coisas que tem realizado?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2387811"/>
            <a:ext cx="6096000" cy="37211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563292" y="2491951"/>
            <a:ext cx="348044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Sente-se útil na vida que está levando?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2758650"/>
            <a:ext cx="6096000" cy="370840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563292" y="2862791"/>
            <a:ext cx="3068469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Sente que a vida perdeu o sentido?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3129491"/>
            <a:ext cx="6096000" cy="370840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563292" y="3233631"/>
            <a:ext cx="419858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Tem esperança de que as coisas vão melhorar?</a:t>
            </a:r>
            <a:endParaRPr sz="1800" dirty="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3500331"/>
            <a:ext cx="6096000" cy="372109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563292" y="3604471"/>
            <a:ext cx="3002104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Pensou que seria melhor morrer?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6" name="Image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3872441"/>
            <a:ext cx="6096000" cy="369570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563292" y="3976581"/>
            <a:ext cx="392351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Tem pensamentos de por fim à própria vida?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4242011"/>
            <a:ext cx="6096000" cy="372110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563292" y="4346151"/>
            <a:ext cx="357982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São idéias passageiras ou persistentes?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4614121"/>
            <a:ext cx="6096000" cy="369570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563292" y="4716991"/>
            <a:ext cx="260776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Pensou em como se mataria?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4983691"/>
            <a:ext cx="6096000" cy="372110"/>
          </a:xfrm>
          <a:prstGeom prst="rect">
            <a:avLst/>
          </a:prstGeom>
        </p:spPr>
      </p:pic>
      <p:sp>
        <p:nvSpPr>
          <p:cNvPr id="23" name="text 1"/>
          <p:cNvSpPr txBox="1"/>
          <p:nvPr/>
        </p:nvSpPr>
        <p:spPr>
          <a:xfrm>
            <a:off x="563292" y="5087831"/>
            <a:ext cx="4918334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Já tentou fazer algum preparativo ou chegou a fazê-lo?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5355801"/>
            <a:ext cx="6096000" cy="370840"/>
          </a:xfrm>
          <a:prstGeom prst="rect">
            <a:avLst/>
          </a:prstGeom>
        </p:spPr>
      </p:pic>
      <p:sp>
        <p:nvSpPr>
          <p:cNvPr id="25" name="text 1"/>
          <p:cNvSpPr txBox="1"/>
          <p:nvPr/>
        </p:nvSpPr>
        <p:spPr>
          <a:xfrm>
            <a:off x="563292" y="5458671"/>
            <a:ext cx="526650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É capaz de se proteger e retornar para a próxima consulta?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5726641"/>
            <a:ext cx="6096000" cy="369570"/>
          </a:xfrm>
          <a:prstGeom prst="rect">
            <a:avLst/>
          </a:prstGeom>
        </p:spPr>
      </p:pic>
      <p:sp>
        <p:nvSpPr>
          <p:cNvPr id="27" name="text 1"/>
          <p:cNvSpPr txBox="1"/>
          <p:nvPr/>
        </p:nvSpPr>
        <p:spPr>
          <a:xfrm>
            <a:off x="563292" y="5830781"/>
            <a:ext cx="2807179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Bahnschrift Light SemiCondensed" panose="020B0502040204020203" pitchFamily="34" charset="0"/>
                <a:cs typeface="Calibri"/>
              </a:rPr>
              <a:t>Tem esperança de ser ajudado?</a:t>
            </a:r>
            <a:endParaRPr sz="1800">
              <a:latin typeface="Bahnschrift Light SemiCondensed" panose="020B0502040204020203" pitchFamily="34" charset="0"/>
              <a:cs typeface="Calibri"/>
            </a:endParaRPr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Tentativa e Risco de suicídio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19666" y="1719618"/>
            <a:ext cx="42444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accent4"/>
                </a:solidFill>
              </a:rPr>
              <a:t> </a:t>
            </a:r>
            <a:r>
              <a:rPr lang="pt-BR" sz="2800" dirty="0" smtClean="0">
                <a:latin typeface="Bahnschrift Condensed" panose="020B0502040204020203" pitchFamily="34" charset="0"/>
              </a:rPr>
              <a:t>Queixas depressivas;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8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800" dirty="0" smtClean="0">
                <a:latin typeface="Bahnschrift Condensed" panose="020B0502040204020203" pitchFamily="34" charset="0"/>
              </a:rPr>
              <a:t>Queixas ansiosas;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8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800" dirty="0" smtClean="0">
                <a:latin typeface="Bahnschrift Condensed" panose="020B0502040204020203" pitchFamily="34" charset="0"/>
              </a:rPr>
              <a:t>Fatores estressores;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8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800" dirty="0" smtClean="0">
                <a:latin typeface="Bahnschrift Condensed" panose="020B0502040204020203" pitchFamily="34" charset="0"/>
              </a:rPr>
              <a:t>Uso de álcool.</a:t>
            </a:r>
            <a:endParaRPr lang="pt-BR" sz="2000" dirty="0">
              <a:solidFill>
                <a:schemeClr val="accent4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2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PRINCÍPIOS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3200" dirty="0" smtClean="0">
                <a:latin typeface="Bahnschrift Condensed" panose="020B0502040204020203" pitchFamily="34" charset="0"/>
              </a:rPr>
              <a:t>Garantir a segurança do paciente e da equipe;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3200" spc="10" dirty="0">
                <a:latin typeface="Bahnschrift Condensed" panose="020B0502040204020203" pitchFamily="34" charset="0"/>
                <a:cs typeface="Arial"/>
              </a:rPr>
              <a:t>Avaliação inicial para investigar possíveis causas </a:t>
            </a:r>
            <a:r>
              <a:rPr lang="pt-BR" sz="3200" spc="10" dirty="0" smtClean="0">
                <a:latin typeface="Bahnschrift Condensed" panose="020B0502040204020203" pitchFamily="34" charset="0"/>
                <a:cs typeface="Arial"/>
              </a:rPr>
              <a:t>orgânicas;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Arial"/>
              </a:rPr>
              <a:t> </a:t>
            </a:r>
            <a:r>
              <a:rPr lang="pt-BR" sz="3200" spc="10" dirty="0" err="1">
                <a:latin typeface="Bahnschrift Condensed" panose="020B0502040204020203" pitchFamily="34" charset="0"/>
                <a:cs typeface="Arial"/>
              </a:rPr>
              <a:t>Check-lists</a:t>
            </a:r>
            <a:r>
              <a:rPr lang="pt-BR" sz="3200" spc="10" dirty="0">
                <a:latin typeface="Bahnschrift Condensed" panose="020B0502040204020203" pitchFamily="34" charset="0"/>
                <a:cs typeface="Arial"/>
              </a:rPr>
              <a:t> para ideação homicida, </a:t>
            </a:r>
            <a:r>
              <a:rPr lang="pt-BR" sz="3200" spc="10" dirty="0" smtClean="0">
                <a:latin typeface="Bahnschrift Condensed" panose="020B0502040204020203" pitchFamily="34" charset="0"/>
                <a:cs typeface="Arial"/>
              </a:rPr>
              <a:t>suicida </a:t>
            </a:r>
            <a:r>
              <a:rPr lang="pt-BR" sz="3200" spc="10" dirty="0">
                <a:latin typeface="Bahnschrift Condensed" panose="020B0502040204020203" pitchFamily="34" charset="0"/>
                <a:cs typeface="Arial"/>
              </a:rPr>
              <a:t>e incapacidade de </a:t>
            </a:r>
            <a:r>
              <a:rPr lang="pt-BR" sz="3200" spc="10" dirty="0" smtClean="0">
                <a:latin typeface="Bahnschrift Condensed" panose="020B0502040204020203" pitchFamily="34" charset="0"/>
                <a:cs typeface="Arial"/>
              </a:rPr>
              <a:t>cuidado;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spc="10" dirty="0">
                <a:latin typeface="Bahnschrift Condensed" panose="020B0502040204020203" pitchFamily="34" charset="0"/>
                <a:cs typeface="Arial"/>
              </a:rPr>
              <a:t> </a:t>
            </a:r>
            <a:r>
              <a:rPr lang="pt-BR" sz="3200" spc="10" dirty="0">
                <a:latin typeface="Bahnschrift Condensed" panose="020B0502040204020203" pitchFamily="34" charset="0"/>
                <a:cs typeface="Calibri"/>
              </a:rPr>
              <a:t>Garantir o tratamento médico e psicológico, mesmo que sem o seu </a:t>
            </a:r>
            <a:r>
              <a:rPr lang="pt-BR" sz="3200" spc="10" dirty="0" smtClean="0">
                <a:latin typeface="Bahnschrift Condensed" panose="020B0502040204020203" pitchFamily="34" charset="0"/>
                <a:cs typeface="Calibri"/>
              </a:rPr>
              <a:t>consentimento;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z="3200" spc="10" dirty="0" smtClean="0">
                <a:latin typeface="Bahnschrift Condensed" panose="020B0502040204020203" pitchFamily="34" charset="0"/>
                <a:cs typeface="Calibri"/>
              </a:rPr>
              <a:t>Encaminhamento correto.</a:t>
            </a:r>
            <a:endParaRPr lang="pt-BR" sz="3200" dirty="0"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spc="10" dirty="0">
              <a:latin typeface="Bahnschrift Condensed" panose="020B0502040204020203" pitchFamily="34" charset="0"/>
              <a:cs typeface="Arial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73255" y="136477"/>
            <a:ext cx="6463352" cy="723332"/>
          </a:xfrm>
          <a:ln>
            <a:solidFill>
              <a:schemeClr val="accent4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Avaliação psiquiátrica na emergência</a:t>
            </a:r>
            <a:endParaRPr lang="pt-BR" sz="40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ATENÇÃO!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Planos para o futuro?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Diagnóstico psiquiátrico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90% dos pacientes que cometeram suicídio possuem transtorno psiquiátrico maior (50% depressão, 25% abuso/dependência de álcool)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Acesso a meios letais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Tentativas prévias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História familiar de suicídio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Condições gerais de saúde</a:t>
            </a: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Tentativa e Risco de suicídio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 Ideação passiva x ideação ativa;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 Fatores a serem avaliados que refletem a gravidade do quadro, a probabilidade de novas tentativas e a possibilidade de manejo ambulatorial do caso: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Tentativa e Risco de suicídio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87" y="3593843"/>
            <a:ext cx="9637025" cy="2583120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CONDUTA (casos de alto risco!)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Internação psiquiátrica imediata;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Baixa adesão ao encaminhamento ambulatorial;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err="1" smtClean="0">
                <a:latin typeface="Bahnschrift Condensed" panose="020B0502040204020203" pitchFamily="34" charset="0"/>
              </a:rPr>
              <a:t>Farmacoterapia</a:t>
            </a:r>
            <a:r>
              <a:rPr lang="pt-BR" dirty="0" smtClean="0">
                <a:latin typeface="Bahnschrift Condensed" panose="020B0502040204020203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Benzodiazepínicos – </a:t>
            </a:r>
            <a:r>
              <a:rPr lang="pt-BR" dirty="0" err="1" smtClean="0">
                <a:latin typeface="Bahnschrift Condensed" panose="020B0502040204020203" pitchFamily="34" charset="0"/>
              </a:rPr>
              <a:t>Diazepam</a:t>
            </a:r>
            <a:r>
              <a:rPr lang="pt-BR" dirty="0" smtClean="0">
                <a:latin typeface="Bahnschrift Condensed" panose="020B0502040204020203" pitchFamily="34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Antidepressivos – </a:t>
            </a:r>
            <a:r>
              <a:rPr lang="pt-BR" dirty="0" err="1" smtClean="0">
                <a:latin typeface="Bahnschrift Condensed" panose="020B0502040204020203" pitchFamily="34" charset="0"/>
              </a:rPr>
              <a:t>Sertralina</a:t>
            </a:r>
            <a:r>
              <a:rPr lang="pt-BR" dirty="0" smtClean="0">
                <a:latin typeface="Bahnschrift Condensed" panose="020B0502040204020203" pitchFamily="34" charset="0"/>
              </a:rPr>
              <a:t> (ISRS) – não usar tricíclicos nesses casos!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err="1" smtClean="0">
                <a:latin typeface="Bahnschrift Condensed" panose="020B0502040204020203" pitchFamily="34" charset="0"/>
              </a:rPr>
              <a:t>Antipsicóticos</a:t>
            </a:r>
            <a:r>
              <a:rPr lang="pt-BR" dirty="0" smtClean="0">
                <a:latin typeface="Bahnschrift Condensed" panose="020B0502040204020203" pitchFamily="34" charset="0"/>
              </a:rPr>
              <a:t> – </a:t>
            </a:r>
            <a:r>
              <a:rPr lang="pt-BR" dirty="0" err="1" smtClean="0">
                <a:latin typeface="Bahnschrift Condensed" panose="020B0502040204020203" pitchFamily="34" charset="0"/>
              </a:rPr>
              <a:t>Haloperidol</a:t>
            </a:r>
            <a:r>
              <a:rPr lang="pt-BR" dirty="0" smtClean="0">
                <a:latin typeface="Bahnschrift Condensed" panose="020B0502040204020203" pitchFamily="34" charset="0"/>
              </a:rPr>
              <a:t> (agitação psicomotora).</a:t>
            </a:r>
            <a:endParaRPr lang="pt-BR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Quando o paciente for internado, deve-se reavaliar todos os dias a decisão de mantê-lo internado, encaminhar para unidade psiquiátrica especializada ou proceder alta hospitalar para tratamento ambulatorial.</a:t>
            </a: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61548" y="313899"/>
            <a:ext cx="7668904" cy="776288"/>
          </a:xfrm>
          <a:solidFill>
            <a:schemeClr val="accent4"/>
          </a:solidFill>
        </p:spPr>
        <p:txBody>
          <a:bodyPr/>
          <a:lstStyle/>
          <a:p>
            <a:r>
              <a:rPr lang="pt-BR" dirty="0" smtClean="0">
                <a:latin typeface="Bahnschrift Condensed" panose="020B0502040204020203" pitchFamily="34" charset="0"/>
              </a:rPr>
              <a:t>               Tentativa e Risco de suicídio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55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12311" y="973737"/>
            <a:ext cx="10193816" cy="12926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Homem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de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2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5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anos, alcoolista crônico,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é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trazido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ao PS pelo resgate, pois estava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pendurado em torre de transmissão de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TV.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91820" y="2266399"/>
            <a:ext cx="10461838" cy="12926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Exame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psíquico: Humor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deprimido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e ansioso,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choro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fácil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, desesperança, sentimentos </a:t>
            </a:r>
            <a:endParaRPr lang="pt-BR" sz="2800" spc="10" dirty="0" smtClean="0"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de culpa;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91820" y="3104078"/>
            <a:ext cx="11486158" cy="17235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ser indagado sobre o motivo de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estar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na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torre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de transmissão,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diz não ter uma perspectiva </a:t>
            </a:r>
          </a:p>
          <a:p>
            <a:pPr>
              <a:buClr>
                <a:schemeClr val="accent4"/>
              </a:buClr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de vida e refere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desejo de ‘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dar cabo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a vida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’;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Relata já ter tentado suicídio antes, mas seu plano falhou.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933393" y="4450892"/>
            <a:ext cx="1564852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Arial"/>
              </a:rPr>
              <a:t>  </a:t>
            </a:r>
            <a:r>
              <a:rPr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O que fazer?</a:t>
            </a:r>
            <a:endParaRPr sz="2800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 txBox="1"/>
          <p:nvPr/>
        </p:nvSpPr>
        <p:spPr>
          <a:xfrm>
            <a:off x="591820" y="842010"/>
            <a:ext cx="11201143" cy="12926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latin typeface="Bahnschrift Condensed" panose="020B0502040204020203" pitchFamily="34" charset="0"/>
                <a:cs typeface="Calibri"/>
              </a:rPr>
              <a:t>A) Diazepam, orientação para parar de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beber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,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 encaminhar ao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ambulatório para depois, se ainda</a:t>
            </a:r>
          </a:p>
          <a:p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necessário, interná-lo 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91820" y="1936750"/>
            <a:ext cx="9459962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latin typeface="Bahnschrift Condensed" panose="020B0502040204020203" pitchFamily="34" charset="0"/>
                <a:cs typeface="Calibri"/>
              </a:rPr>
              <a:t>B) Antidepressivos, orientação para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parar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de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beber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, encaminhar ao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ambulatório.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91820" y="3031490"/>
            <a:ext cx="8698856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latin typeface="Bahnschrift Condensed" panose="020B0502040204020203" pitchFamily="34" charset="0"/>
                <a:cs typeface="Calibri"/>
              </a:rPr>
              <a:t>C) Antidepressivos, 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diazepam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, </a:t>
            </a:r>
            <a:r>
              <a:rPr lang="pt-BR" sz="2800" spc="10" dirty="0" err="1" smtClean="0">
                <a:latin typeface="Bahnschrift Condensed" panose="020B0502040204020203" pitchFamily="34" charset="0"/>
                <a:cs typeface="Calibri"/>
              </a:rPr>
              <a:t>antipsicótico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e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encaminhar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ao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ambulatório.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91820" y="4127500"/>
            <a:ext cx="6292748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D) Antidepressivos, diazepam e </a:t>
            </a:r>
            <a:r>
              <a:rPr sz="2800" spc="10" dirty="0" err="1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internação</a:t>
            </a:r>
            <a:r>
              <a:rPr lang="pt-BR" sz="2800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 hospitalar.</a:t>
            </a:r>
            <a:endParaRPr sz="2800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91820" y="5222240"/>
            <a:ext cx="220573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E)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15101" y="5222240"/>
            <a:ext cx="10302500" cy="17235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spc="10" dirty="0">
                <a:latin typeface="Bahnschrift Condensed" panose="020B0502040204020203" pitchFamily="34" charset="0"/>
                <a:cs typeface="Calibri"/>
              </a:rPr>
              <a:t>Psicoterapia breve para </a:t>
            </a:r>
            <a:r>
              <a:rPr sz="2800" spc="10" dirty="0" err="1">
                <a:latin typeface="Bahnschrift Condensed" panose="020B0502040204020203" pitchFamily="34" charset="0"/>
                <a:cs typeface="Calibri"/>
              </a:rPr>
              <a:t>alívio</a:t>
            </a:r>
            <a:r>
              <a:rPr sz="2800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sz="2800" spc="10" dirty="0" err="1" smtClean="0">
                <a:latin typeface="Bahnschrift Condensed" panose="020B0502040204020203" pitchFamily="34" charset="0"/>
                <a:cs typeface="Calibri"/>
              </a:rPr>
              <a:t>momentâneo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dos </a:t>
            </a:r>
            <a:r>
              <a:rPr lang="pt-BR" sz="2800" spc="10" dirty="0">
                <a:latin typeface="Bahnschrift Condensed" panose="020B0502040204020203" pitchFamily="34" charset="0"/>
                <a:cs typeface="Calibri"/>
              </a:rPr>
              <a:t>sintomas, orientá-lo a parar de beber 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e</a:t>
            </a:r>
          </a:p>
          <a:p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internação hospitalar.</a:t>
            </a:r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endParaRPr lang="pt-BR" sz="2800" dirty="0">
              <a:latin typeface="Bahnschrift Condensed" panose="020B0502040204020203" pitchFamily="34" charset="0"/>
              <a:cs typeface="Calibri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5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967" y="2320120"/>
            <a:ext cx="11209360" cy="1856095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marL="289560" algn="ctr">
              <a:lnSpc>
                <a:spcPct val="100000"/>
              </a:lnSpc>
            </a:pPr>
            <a:r>
              <a:rPr lang="pt-BR" sz="5400" b="1" spc="10" dirty="0">
                <a:latin typeface="Bahnschrift Condensed" panose="020B0502040204020203" pitchFamily="34" charset="0"/>
                <a:cs typeface="Arial"/>
              </a:rPr>
              <a:t>Catatonia, Síndrome </a:t>
            </a:r>
            <a:r>
              <a:rPr lang="pt-BR" sz="5400" b="1" spc="10" dirty="0" err="1" smtClean="0">
                <a:latin typeface="Bahnschrift Condensed" panose="020B0502040204020203" pitchFamily="34" charset="0"/>
                <a:cs typeface="Arial"/>
              </a:rPr>
              <a:t>Neuroléptica</a:t>
            </a:r>
            <a:r>
              <a:rPr lang="pt-BR" sz="5400" b="1" spc="10" dirty="0" smtClean="0">
                <a:latin typeface="Bahnschrift Condensed" panose="020B0502040204020203" pitchFamily="34" charset="0"/>
                <a:cs typeface="Arial"/>
              </a:rPr>
              <a:t> Maligna e       </a:t>
            </a:r>
            <a:r>
              <a:rPr lang="pt-BR" sz="5400" b="1" spc="10" dirty="0">
                <a:latin typeface="Bahnschrift Condensed" panose="020B0502040204020203" pitchFamily="34" charset="0"/>
                <a:cs typeface="Arial"/>
              </a:rPr>
              <a:t>Síndrome </a:t>
            </a:r>
            <a:r>
              <a:rPr lang="pt-BR" sz="5400" b="1" spc="10" dirty="0" smtClean="0">
                <a:latin typeface="Bahnschrift Condensed" panose="020B0502040204020203" pitchFamily="34" charset="0"/>
                <a:cs typeface="Arial"/>
              </a:rPr>
              <a:t>Serotoninérgica</a:t>
            </a:r>
            <a:endParaRPr lang="pt-BR" sz="5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93362"/>
            <a:ext cx="10515600" cy="4351338"/>
          </a:xfrm>
        </p:spPr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Paciente esquizofrênico, em tratamento prolongado recebendo múltiplos medicamentos, deu entrada no PS apresentando: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spc="10" dirty="0" smtClean="0"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Febre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alta, rigidez muscular,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sudorese;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Alteração de consciência com confusão mental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e </a:t>
            </a:r>
            <a:r>
              <a:rPr lang="pt-BR" spc="10" dirty="0" err="1" smtClean="0">
                <a:latin typeface="Bahnschrift Condensed" panose="020B0502040204020203" pitchFamily="34" charset="0"/>
                <a:cs typeface="Calibri"/>
              </a:rPr>
              <a:t>instabilização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de níveis pressóricos;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Exames complementares: Elevação de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CPK;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spc="10" dirty="0" smtClean="0">
              <a:latin typeface="Bahnschrift Condensed" panose="020B0502040204020203" pitchFamily="34" charset="0"/>
              <a:cs typeface="Calibri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                                                                   </a:t>
            </a:r>
            <a:r>
              <a:rPr lang="pt-BR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Diagnostico provável?</a:t>
            </a: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dirty="0"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99"/>
            <a:ext cx="12192000" cy="5660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 txBox="1"/>
          <p:nvPr/>
        </p:nvSpPr>
        <p:spPr>
          <a:xfrm>
            <a:off x="1014901" y="1101318"/>
            <a:ext cx="517802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A) Uso oportunístico de cocaína (“overdose”)</a:t>
            </a:r>
            <a:endParaRPr sz="280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14901" y="2297658"/>
            <a:ext cx="4087657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B) Intoxicação por anticolinérgicos</a:t>
            </a:r>
            <a:endParaRPr sz="280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14901" y="3493998"/>
            <a:ext cx="4294445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C) Síndrome de abstinência a drogas</a:t>
            </a:r>
            <a:endParaRPr sz="280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14901" y="4691608"/>
            <a:ext cx="403251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D) Síndrome neuroléptica maligna</a:t>
            </a:r>
            <a:endParaRPr sz="280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14901" y="5887948"/>
            <a:ext cx="338490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E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)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Síndrome Serotoninérgica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99"/>
            <a:ext cx="12192000" cy="5660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517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CATATONIA (fenômeno motor e comportamental)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Imobilidade;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Extrema </a:t>
            </a:r>
            <a:r>
              <a:rPr lang="pt-BR" dirty="0" err="1" smtClean="0">
                <a:latin typeface="Bahnschrift Condensed" panose="020B0502040204020203" pitchFamily="34" charset="0"/>
              </a:rPr>
              <a:t>hipoatividade</a:t>
            </a:r>
            <a:r>
              <a:rPr lang="pt-BR" dirty="0" smtClean="0">
                <a:latin typeface="Bahnschrift Condensed" panose="020B0502040204020203" pitchFamily="34" charset="0"/>
              </a:rPr>
              <a:t> e </a:t>
            </a:r>
            <a:r>
              <a:rPr lang="pt-BR" dirty="0" err="1" smtClean="0">
                <a:latin typeface="Bahnschrift Condensed" panose="020B0502040204020203" pitchFamily="34" charset="0"/>
              </a:rPr>
              <a:t>lentificação</a:t>
            </a:r>
            <a:r>
              <a:rPr lang="pt-BR" dirty="0" smtClean="0">
                <a:latin typeface="Bahnschrift Condensed" panose="020B0502040204020203" pitchFamily="34" charset="0"/>
              </a:rPr>
              <a:t> motora (estupor catatônico);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Mutismo;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Negativismo </a:t>
            </a:r>
            <a:r>
              <a:rPr lang="pt-BR" dirty="0">
                <a:latin typeface="Bahnschrift Condensed" panose="020B0502040204020203" pitchFamily="34" charset="0"/>
              </a:rPr>
              <a:t>(resistência desmotivada contra manobras do examinador</a:t>
            </a:r>
            <a:r>
              <a:rPr lang="pt-BR" dirty="0" smtClean="0">
                <a:latin typeface="Bahnschrift Condensed" panose="020B0502040204020203" pitchFamily="34" charset="0"/>
              </a:rPr>
              <a:t>);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Desenvolvimento de posturas bizarras;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Ecolalia e </a:t>
            </a:r>
            <a:r>
              <a:rPr lang="pt-BR" dirty="0" err="1" smtClean="0">
                <a:latin typeface="Bahnschrift Condensed" panose="020B0502040204020203" pitchFamily="34" charset="0"/>
              </a:rPr>
              <a:t>ecopraxia</a:t>
            </a:r>
            <a:r>
              <a:rPr lang="pt-BR" dirty="0" smtClean="0">
                <a:latin typeface="Bahnschrift Condensed" panose="020B0502040204020203" pitchFamily="34" charset="0"/>
              </a:rPr>
              <a:t> </a:t>
            </a:r>
            <a:r>
              <a:rPr lang="pt-BR" dirty="0">
                <a:latin typeface="Bahnschrift Condensed" panose="020B0502040204020203" pitchFamily="34" charset="0"/>
              </a:rPr>
              <a:t>(reproduzir fala ou atos do </a:t>
            </a:r>
            <a:r>
              <a:rPr lang="pt-BR" dirty="0" smtClean="0">
                <a:latin typeface="Bahnschrift Condensed" panose="020B0502040204020203" pitchFamily="34" charset="0"/>
              </a:rPr>
              <a:t>interlocutor).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dirty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Bahnschrift Condensed" panose="020B0502040204020203" pitchFamily="34" charset="0"/>
              </a:rPr>
              <a:t>Pode </a:t>
            </a:r>
            <a:r>
              <a:rPr lang="pt-BR" sz="2400" dirty="0">
                <a:latin typeface="Bahnschrift Condensed" panose="020B0502040204020203" pitchFamily="34" charset="0"/>
              </a:rPr>
              <a:t>haver na catatonia um rompante de atividade motora excessiva aparentemente não propositada e não influenciada por fenômenos externos.</a:t>
            </a:r>
            <a:endParaRPr lang="pt-BR" sz="2400" dirty="0" smtClean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20487" y="163774"/>
            <a:ext cx="7351025" cy="887105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Bahnschrift Condensed" panose="020B0502040204020203" pitchFamily="34" charset="0"/>
              </a:rPr>
              <a:t>Catatonia, Síndrome </a:t>
            </a:r>
            <a:r>
              <a:rPr lang="pt-BR" sz="2800" dirty="0" err="1" smtClean="0">
                <a:latin typeface="Bahnschrift Condensed" panose="020B0502040204020203" pitchFamily="34" charset="0"/>
              </a:rPr>
              <a:t>Neuroléptica</a:t>
            </a:r>
            <a:r>
              <a:rPr lang="pt-BR" sz="2800" dirty="0" smtClean="0">
                <a:latin typeface="Bahnschrift Condensed" panose="020B0502040204020203" pitchFamily="34" charset="0"/>
              </a:rPr>
              <a:t>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CATATONIA - Abordagem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Reconhecimento precoce;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Busca pela </a:t>
            </a:r>
            <a:r>
              <a:rPr lang="pt-BR" dirty="0">
                <a:latin typeface="Bahnschrift Condensed" panose="020B0502040204020203" pitchFamily="34" charset="0"/>
              </a:rPr>
              <a:t>etiologia orgânica  (seja neurológica, metabólica ou por </a:t>
            </a:r>
            <a:r>
              <a:rPr lang="pt-BR" dirty="0" smtClean="0">
                <a:latin typeface="Bahnschrift Condensed" panose="020B0502040204020203" pitchFamily="34" charset="0"/>
              </a:rPr>
              <a:t>intoxicações) – etiologia psiquiátrica: diagnóstico por exclusão;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S</a:t>
            </a:r>
            <a:r>
              <a:rPr lang="pt-BR" dirty="0" smtClean="0">
                <a:latin typeface="Bahnschrift Condensed" panose="020B0502040204020203" pitchFamily="34" charset="0"/>
              </a:rPr>
              <a:t>uporte </a:t>
            </a:r>
            <a:r>
              <a:rPr lang="pt-BR" dirty="0">
                <a:latin typeface="Bahnschrift Condensed" panose="020B0502040204020203" pitchFamily="34" charset="0"/>
              </a:rPr>
              <a:t>clínico imediato para evitar complicações </a:t>
            </a:r>
            <a:r>
              <a:rPr lang="pt-BR" dirty="0" smtClean="0">
                <a:latin typeface="Bahnschrift Condensed" panose="020B0502040204020203" pitchFamily="34" charset="0"/>
              </a:rPr>
              <a:t>graves.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20487" y="177422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mtClean="0">
                <a:latin typeface="Bahnschrift Condensed" panose="020B0502040204020203" pitchFamily="34" charset="0"/>
              </a:rPr>
              <a:t>Catatonia, Síndrome Neuroléptica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7131" y="1351128"/>
            <a:ext cx="10515600" cy="528168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4"/>
              </a:buClr>
              <a:buNone/>
            </a:pPr>
            <a:r>
              <a:rPr lang="pt-BR" sz="30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CUIDAD0</a:t>
            </a: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 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pt-BR" sz="30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Paciente </a:t>
            </a:r>
            <a:r>
              <a:rPr lang="pt-BR" sz="30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violento - </a:t>
            </a:r>
            <a:r>
              <a:rPr lang="pt-BR" sz="3000" spc="10" dirty="0" smtClean="0">
                <a:latin typeface="Bahnschrift Condensed" panose="020B0502040204020203" pitchFamily="34" charset="0"/>
                <a:cs typeface="Arial"/>
              </a:rPr>
              <a:t>Declarações </a:t>
            </a:r>
            <a:r>
              <a:rPr lang="pt-BR" sz="3000" spc="10" dirty="0">
                <a:latin typeface="Bahnschrift Condensed" panose="020B0502040204020203" pitchFamily="34" charset="0"/>
                <a:cs typeface="Arial"/>
              </a:rPr>
              <a:t>ameaçadoras; punhos cerrados; tom de voz alterado; movimentos </a:t>
            </a:r>
            <a:r>
              <a:rPr lang="pt-BR" sz="3000" spc="10" dirty="0" smtClean="0">
                <a:latin typeface="Bahnschrift Condensed" panose="020B0502040204020203" pitchFamily="34" charset="0"/>
                <a:cs typeface="Arial"/>
              </a:rPr>
              <a:t>agitados.</a:t>
            </a:r>
            <a:endParaRPr lang="pt-BR" sz="3000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 marL="0" indent="0">
              <a:buClr>
                <a:schemeClr val="accent4"/>
              </a:buClr>
              <a:buNone/>
            </a:pPr>
            <a:endParaRPr lang="pt-BR" i="1" dirty="0" smtClean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pt-BR" i="1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SAFEST</a:t>
            </a:r>
            <a:endParaRPr lang="pt-BR" i="1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Space</a:t>
            </a:r>
            <a:r>
              <a:rPr lang="pt-BR" dirty="0">
                <a:latin typeface="Bahnschrift Condensed" panose="020B0502040204020203" pitchFamily="34" charset="0"/>
              </a:rPr>
              <a:t>: mantenha distância, igual acesso à </a:t>
            </a:r>
            <a:r>
              <a:rPr lang="pt-BR" dirty="0" smtClean="0">
                <a:latin typeface="Bahnschrift Condensed" panose="020B0502040204020203" pitchFamily="34" charset="0"/>
              </a:rPr>
              <a:t>porta;</a:t>
            </a:r>
            <a:endParaRPr lang="pt-BR" dirty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err="1">
                <a:latin typeface="Bahnschrift Condensed" panose="020B0502040204020203" pitchFamily="34" charset="0"/>
              </a:rPr>
              <a:t>Aparence</a:t>
            </a:r>
            <a:r>
              <a:rPr lang="pt-BR" dirty="0">
                <a:latin typeface="Bahnschrift Condensed" panose="020B0502040204020203" pitchFamily="34" charset="0"/>
              </a:rPr>
              <a:t>: postura profissional empática;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Focus: Atenção para as mãos do paciente; escalonamento da agitação;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Exchange: retarde o comportamento violento do paciente; evite fazer declarações críticas e punitivas;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err="1">
                <a:latin typeface="Bahnschrift Condensed" panose="020B0502040204020203" pitchFamily="34" charset="0"/>
              </a:rPr>
              <a:t>Stabilization</a:t>
            </a:r>
            <a:r>
              <a:rPr lang="pt-BR" dirty="0">
                <a:latin typeface="Bahnschrift Condensed" panose="020B0502040204020203" pitchFamily="34" charset="0"/>
              </a:rPr>
              <a:t>: Contenção física; Sedação; Contenção </a:t>
            </a:r>
            <a:r>
              <a:rPr lang="pt-BR" dirty="0" smtClean="0">
                <a:latin typeface="Bahnschrift Condensed" panose="020B0502040204020203" pitchFamily="34" charset="0"/>
              </a:rPr>
              <a:t>química;</a:t>
            </a:r>
            <a:endParaRPr lang="pt-BR" dirty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err="1" smtClean="0">
                <a:latin typeface="Bahnschrift Condensed" panose="020B0502040204020203" pitchFamily="34" charset="0"/>
              </a:rPr>
              <a:t>Treatment</a:t>
            </a:r>
            <a:r>
              <a:rPr lang="pt-BR" dirty="0">
                <a:latin typeface="Bahnschrift Condensed" panose="020B0502040204020203" pitchFamily="34" charset="0"/>
              </a:rPr>
              <a:t>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73255" y="136477"/>
            <a:ext cx="6463352" cy="723332"/>
          </a:xfrm>
          <a:ln>
            <a:solidFill>
              <a:schemeClr val="accent4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Avaliação psiquiátrica na emergência</a:t>
            </a:r>
            <a:endParaRPr lang="pt-BR" sz="40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CATATONIA – Conduta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Associada a um </a:t>
            </a:r>
            <a:r>
              <a:rPr lang="pt-BR" dirty="0">
                <a:latin typeface="Bahnschrift Condensed" panose="020B0502040204020203" pitchFamily="34" charset="0"/>
              </a:rPr>
              <a:t>transtorno mental - suporte e tratamento de complicações </a:t>
            </a:r>
            <a:r>
              <a:rPr lang="pt-BR" dirty="0" smtClean="0">
                <a:latin typeface="Bahnschrift Condensed" panose="020B0502040204020203" pitchFamily="34" charset="0"/>
              </a:rPr>
              <a:t>clinicas;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err="1" smtClean="0">
                <a:latin typeface="Bahnschrift Condensed" panose="020B0502040204020203" pitchFamily="34" charset="0"/>
              </a:rPr>
              <a:t>Lorazepam</a:t>
            </a:r>
            <a:r>
              <a:rPr lang="pt-BR" dirty="0" smtClean="0">
                <a:latin typeface="Bahnschrift Condensed" panose="020B0502040204020203" pitchFamily="34" charset="0"/>
              </a:rPr>
              <a:t> </a:t>
            </a:r>
            <a:r>
              <a:rPr lang="pt-BR" dirty="0">
                <a:latin typeface="Bahnschrift Condensed" panose="020B0502040204020203" pitchFamily="34" charset="0"/>
              </a:rPr>
              <a:t>de 8 até 24 </a:t>
            </a:r>
            <a:r>
              <a:rPr lang="pt-BR" dirty="0" smtClean="0">
                <a:latin typeface="Bahnschrift Condensed" panose="020B0502040204020203" pitchFamily="34" charset="0"/>
              </a:rPr>
              <a:t>mg/d</a:t>
            </a:r>
            <a:r>
              <a:rPr lang="pt-BR" dirty="0">
                <a:latin typeface="Bahnschrift Condensed" panose="020B0502040204020203" pitchFamily="34" charset="0"/>
              </a:rPr>
              <a:t>, durante 5 a 7 </a:t>
            </a:r>
            <a:r>
              <a:rPr lang="pt-BR" dirty="0" smtClean="0">
                <a:latin typeface="Bahnschrift Condensed" panose="020B0502040204020203" pitchFamily="34" charset="0"/>
              </a:rPr>
              <a:t>dias;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Ausência de melhora ou caso de maior gravidade clínica desde </a:t>
            </a:r>
            <a:r>
              <a:rPr lang="pt-BR" dirty="0">
                <a:latin typeface="Bahnschrift Condensed" panose="020B0502040204020203" pitchFamily="34" charset="0"/>
              </a:rPr>
              <a:t>o início -  indicação de </a:t>
            </a:r>
            <a:r>
              <a:rPr lang="pt-BR" dirty="0" err="1" smtClean="0">
                <a:latin typeface="Bahnschrift Condensed" panose="020B0502040204020203" pitchFamily="34" charset="0"/>
              </a:rPr>
              <a:t>Eletroconvulsoterapia</a:t>
            </a:r>
            <a:r>
              <a:rPr lang="pt-BR" dirty="0" smtClean="0">
                <a:latin typeface="Bahnschrift Condensed" panose="020B0502040204020203" pitchFamily="34" charset="0"/>
              </a:rPr>
              <a:t> com </a:t>
            </a:r>
            <a:r>
              <a:rPr lang="pt-BR" dirty="0">
                <a:latin typeface="Bahnschrift Condensed" panose="020B0502040204020203" pitchFamily="34" charset="0"/>
              </a:rPr>
              <a:t>12 sessões i</a:t>
            </a:r>
            <a:r>
              <a:rPr lang="pt-BR" dirty="0" smtClean="0">
                <a:latin typeface="Bahnschrift Condensed" panose="020B0502040204020203" pitchFamily="34" charset="0"/>
              </a:rPr>
              <a:t>niciais </a:t>
            </a:r>
            <a:r>
              <a:rPr lang="pt-BR" dirty="0">
                <a:latin typeface="Bahnschrift Condensed" panose="020B0502040204020203" pitchFamily="34" charset="0"/>
              </a:rPr>
              <a:t>de duas a três vezes por </a:t>
            </a:r>
            <a:r>
              <a:rPr lang="pt-BR" dirty="0" smtClean="0">
                <a:latin typeface="Bahnschrift Condensed" panose="020B0502040204020203" pitchFamily="34" charset="0"/>
              </a:rPr>
              <a:t>semana;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Etiologia </a:t>
            </a:r>
            <a:r>
              <a:rPr lang="pt-BR" dirty="0">
                <a:latin typeface="Bahnschrift Condensed" panose="020B0502040204020203" pitchFamily="34" charset="0"/>
              </a:rPr>
              <a:t>primariamente </a:t>
            </a:r>
            <a:r>
              <a:rPr lang="pt-BR" dirty="0" smtClean="0">
                <a:latin typeface="Bahnschrift Condensed" panose="020B0502040204020203" pitchFamily="34" charset="0"/>
              </a:rPr>
              <a:t>psiquiátrica – avaliação de especialista. 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20487" y="150126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mtClean="0">
                <a:latin typeface="Bahnschrift Condensed" panose="020B0502040204020203" pitchFamily="34" charset="0"/>
              </a:rPr>
              <a:t>Catatonia, Síndrome Neuroléptica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mpsiquiatria.com/_files/200000148-e8026e8fc9/EC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66042" r="3037" b="792"/>
          <a:stretch/>
        </p:blipFill>
        <p:spPr bwMode="auto">
          <a:xfrm>
            <a:off x="6209731" y="3375764"/>
            <a:ext cx="5936776" cy="29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mpsiquiatria.com/_files/200000148-e8026e8fc9/EC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4762" r="128" b="36651"/>
          <a:stretch/>
        </p:blipFill>
        <p:spPr bwMode="auto">
          <a:xfrm>
            <a:off x="150125" y="1230856"/>
            <a:ext cx="6100550" cy="51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20487" y="150126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mtClean="0">
                <a:latin typeface="Bahnschrift Condensed" panose="020B0502040204020203" pitchFamily="34" charset="0"/>
              </a:rPr>
              <a:t>Catatonia, Síndrome Neuroléptica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01301" y="2195104"/>
            <a:ext cx="483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Como funciona a </a:t>
            </a:r>
            <a:r>
              <a:rPr lang="pt-BR" sz="2800" dirty="0" err="1" smtClean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Eletroconvulsoterapia</a:t>
            </a:r>
            <a:endParaRPr lang="pt-BR" sz="2800" dirty="0">
              <a:solidFill>
                <a:schemeClr val="accent4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6" name="Conector Angulado 5"/>
          <p:cNvCxnSpPr>
            <a:stCxn id="4" idx="1"/>
          </p:cNvCxnSpPr>
          <p:nvPr/>
        </p:nvCxnSpPr>
        <p:spPr>
          <a:xfrm rot="10800000">
            <a:off x="6096001" y="2195106"/>
            <a:ext cx="905300" cy="261608"/>
          </a:xfrm>
          <a:prstGeom prst="bentConnector3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331" y="6106180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228299"/>
            <a:ext cx="10515600" cy="5834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SÍNDROME NEUROLÉPTICA MALIGNA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Emergência </a:t>
            </a:r>
            <a:r>
              <a:rPr lang="pt-BR" dirty="0">
                <a:latin typeface="Bahnschrift Condensed" panose="020B0502040204020203" pitchFamily="34" charset="0"/>
              </a:rPr>
              <a:t>psiquiátrica associada ao </a:t>
            </a:r>
            <a:r>
              <a:rPr lang="pt-BR" dirty="0" smtClean="0">
                <a:latin typeface="Bahnschrift Condensed" panose="020B0502040204020203" pitchFamily="34" charset="0"/>
              </a:rPr>
              <a:t>uso</a:t>
            </a: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(idiossincrático) de </a:t>
            </a:r>
            <a:r>
              <a:rPr lang="pt-BR" dirty="0">
                <a:latin typeface="Bahnschrift Condensed" panose="020B0502040204020203" pitchFamily="34" charset="0"/>
              </a:rPr>
              <a:t>qualquer bloqueador dopaminérgico, mas principalmente ao uso de </a:t>
            </a:r>
            <a:r>
              <a:rPr lang="pt-BR" i="1" dirty="0" err="1">
                <a:latin typeface="Bahnschrift Condensed" panose="020B0502040204020203" pitchFamily="34" charset="0"/>
              </a:rPr>
              <a:t>antipsicóticos</a:t>
            </a:r>
            <a:r>
              <a:rPr lang="pt-BR" i="1" dirty="0">
                <a:latin typeface="Bahnschrift Condensed" panose="020B0502040204020203" pitchFamily="34" charset="0"/>
              </a:rPr>
              <a:t> típicos</a:t>
            </a: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 (</a:t>
            </a:r>
            <a:r>
              <a:rPr lang="pt-BR" dirty="0" err="1">
                <a:latin typeface="Bahnschrift Condensed" panose="020B0502040204020203" pitchFamily="34" charset="0"/>
              </a:rPr>
              <a:t>haloperidol</a:t>
            </a:r>
            <a:r>
              <a:rPr lang="pt-BR" dirty="0">
                <a:latin typeface="Bahnschrift Condensed" panose="020B0502040204020203" pitchFamily="34" charset="0"/>
              </a:rPr>
              <a:t>, </a:t>
            </a:r>
            <a:r>
              <a:rPr lang="pt-BR" dirty="0" err="1" smtClean="0">
                <a:latin typeface="Bahnschrift Condensed" panose="020B0502040204020203" pitchFamily="34" charset="0"/>
              </a:rPr>
              <a:t>Amplictil</a:t>
            </a:r>
            <a:r>
              <a:rPr lang="pt-BR" dirty="0" smtClean="0">
                <a:latin typeface="Bahnschrift Condensed" panose="020B0502040204020203" pitchFamily="34" charset="0"/>
              </a:rPr>
              <a:t>*) </a:t>
            </a:r>
            <a:r>
              <a:rPr lang="pt-BR" dirty="0">
                <a:latin typeface="Bahnschrift Condensed" panose="020B0502040204020203" pitchFamily="34" charset="0"/>
              </a:rPr>
              <a:t>via </a:t>
            </a:r>
            <a:r>
              <a:rPr lang="pt-BR" dirty="0" smtClean="0">
                <a:latin typeface="Bahnschrift Condensed" panose="020B0502040204020203" pitchFamily="34" charset="0"/>
              </a:rPr>
              <a:t>parenteral</a:t>
            </a:r>
            <a:r>
              <a:rPr lang="pt-BR" dirty="0">
                <a:latin typeface="Bahnschrift Condensed" panose="020B0502040204020203" pitchFamily="34" charset="0"/>
              </a:rPr>
              <a:t>;</a:t>
            </a:r>
            <a:endParaRPr lang="pt-BR" dirty="0" smtClean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i="1" dirty="0" smtClean="0">
                <a:latin typeface="Bahnschrift Condensed" panose="020B0502040204020203" pitchFamily="34" charset="0"/>
              </a:rPr>
              <a:t>Alteração </a:t>
            </a:r>
            <a:r>
              <a:rPr lang="pt-BR" i="1" dirty="0">
                <a:latin typeface="Bahnschrift Condensed" panose="020B0502040204020203" pitchFamily="34" charset="0"/>
              </a:rPr>
              <a:t>da consciência, febre alta, rigidez muscular </a:t>
            </a:r>
            <a:r>
              <a:rPr lang="pt-BR" i="1" dirty="0" smtClean="0">
                <a:latin typeface="Bahnschrift Condensed" panose="020B0502040204020203" pitchFamily="34" charset="0"/>
              </a:rPr>
              <a:t>severa  </a:t>
            </a:r>
            <a:r>
              <a:rPr lang="pt-BR" dirty="0" smtClean="0">
                <a:latin typeface="Bahnschrift Condensed" panose="020B0502040204020203" pitchFamily="34" charset="0"/>
              </a:rPr>
              <a:t>(classicamente descrita </a:t>
            </a:r>
            <a:r>
              <a:rPr lang="pt-BR" dirty="0">
                <a:latin typeface="Bahnschrift Condensed" panose="020B0502040204020203" pitchFamily="34" charset="0"/>
              </a:rPr>
              <a:t>como "em cano de </a:t>
            </a:r>
            <a:r>
              <a:rPr lang="pt-BR" dirty="0" smtClean="0">
                <a:latin typeface="Bahnschrift Condensed" panose="020B0502040204020203" pitchFamily="34" charset="0"/>
              </a:rPr>
              <a:t>chumbo“ – em roda denteada) </a:t>
            </a:r>
            <a:r>
              <a:rPr lang="pt-BR" dirty="0">
                <a:latin typeface="Bahnschrift Condensed" panose="020B0502040204020203" pitchFamily="34" charset="0"/>
              </a:rPr>
              <a:t>e </a:t>
            </a:r>
            <a:r>
              <a:rPr lang="pt-BR" i="1" dirty="0">
                <a:latin typeface="Bahnschrift Condensed" panose="020B0502040204020203" pitchFamily="34" charset="0"/>
              </a:rPr>
              <a:t>instabilidade </a:t>
            </a:r>
            <a:r>
              <a:rPr lang="pt-BR" i="1" dirty="0" smtClean="0">
                <a:latin typeface="Bahnschrift Condensed" panose="020B0502040204020203" pitchFamily="34" charset="0"/>
              </a:rPr>
              <a:t>autonômica</a:t>
            </a: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– Tétrade de sintomas;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Desenvolve-se em cerca de 3 a 7 dias;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Mortalidade elevada - manifestações </a:t>
            </a:r>
            <a:r>
              <a:rPr lang="pt-BR" dirty="0" smtClean="0">
                <a:latin typeface="Bahnschrift Condensed" panose="020B0502040204020203" pitchFamily="34" charset="0"/>
              </a:rPr>
              <a:t>autonômicas e </a:t>
            </a:r>
            <a:r>
              <a:rPr lang="pt-BR" dirty="0">
                <a:latin typeface="Bahnschrift Condensed" panose="020B0502040204020203" pitchFamily="34" charset="0"/>
              </a:rPr>
              <a:t>complicações </a:t>
            </a:r>
            <a:r>
              <a:rPr lang="pt-BR" dirty="0" smtClean="0">
                <a:latin typeface="Bahnschrift Condensed" panose="020B0502040204020203" pitchFamily="34" charset="0"/>
              </a:rPr>
              <a:t>sistêmicas;</a:t>
            </a:r>
            <a:endParaRPr lang="pt-BR" dirty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 </a:t>
            </a:r>
            <a:r>
              <a:rPr lang="pt-BR" i="1" dirty="0">
                <a:latin typeface="Bahnschrift Condensed" panose="020B0502040204020203" pitchFamily="34" charset="0"/>
              </a:rPr>
              <a:t>Elevação da CPK </a:t>
            </a:r>
            <a:r>
              <a:rPr lang="pt-BR" i="1" dirty="0" smtClean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( </a:t>
            </a:r>
            <a:r>
              <a:rPr lang="pt-BR" dirty="0">
                <a:latin typeface="Bahnschrift Condensed" panose="020B0502040204020203" pitchFamily="34" charset="0"/>
              </a:rPr>
              <a:t>&gt;1000 </a:t>
            </a:r>
            <a:r>
              <a:rPr lang="pt-BR" dirty="0" smtClean="0">
                <a:latin typeface="Bahnschrift Condensed" panose="020B0502040204020203" pitchFamily="34" charset="0"/>
              </a:rPr>
              <a:t>UI/l, mais alto que isso indica maior severidade), </a:t>
            </a:r>
            <a:r>
              <a:rPr lang="pt-BR" dirty="0">
                <a:latin typeface="Bahnschrift Condensed" panose="020B0502040204020203" pitchFamily="34" charset="0"/>
              </a:rPr>
              <a:t>leucocitose, elevação de transaminases hepáticas, </a:t>
            </a:r>
            <a:r>
              <a:rPr lang="pt-BR" dirty="0" err="1" smtClean="0">
                <a:latin typeface="Bahnschrift Condensed" panose="020B0502040204020203" pitchFamily="34" charset="0"/>
              </a:rPr>
              <a:t>mioglobinúria</a:t>
            </a:r>
            <a:r>
              <a:rPr lang="pt-BR" dirty="0">
                <a:latin typeface="Bahnschrift Condensed" panose="020B0502040204020203" pitchFamily="34" charset="0"/>
              </a:rPr>
              <a:t>, hipocalcemia e </a:t>
            </a:r>
            <a:r>
              <a:rPr lang="pt-BR" dirty="0" err="1" smtClean="0">
                <a:latin typeface="Bahnschrift Condensed" panose="020B0502040204020203" pitchFamily="34" charset="0"/>
              </a:rPr>
              <a:t>hipomagnesemia</a:t>
            </a: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(frequentes, mas inespecíficos).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20487" y="150126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latin typeface="Bahnschrift Condensed" panose="020B0502040204020203" pitchFamily="34" charset="0"/>
              </a:rPr>
              <a:t>Catatonia, Síndrome </a:t>
            </a:r>
            <a:r>
              <a:rPr lang="pt-BR" sz="2800" dirty="0" err="1" smtClean="0">
                <a:latin typeface="Bahnschrift Condensed" panose="020B0502040204020203" pitchFamily="34" charset="0"/>
              </a:rPr>
              <a:t>Neuroléptica</a:t>
            </a:r>
            <a:r>
              <a:rPr lang="pt-BR" sz="2800" dirty="0" smtClean="0">
                <a:latin typeface="Bahnschrift Condensed" panose="020B0502040204020203" pitchFamily="34" charset="0"/>
              </a:rPr>
              <a:t>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231947"/>
            <a:ext cx="10515600" cy="5626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SÍNDROME NEUROLÉPTICA </a:t>
            </a: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MALIGNA – Conduta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600" dirty="0" smtClean="0">
                <a:latin typeface="Bahnschrift Condensed" panose="020B0502040204020203" pitchFamily="34" charset="0"/>
              </a:rPr>
              <a:t>Suspensão imediata do </a:t>
            </a:r>
            <a:r>
              <a:rPr lang="pt-BR" sz="2600" u="sng" dirty="0" smtClean="0">
                <a:latin typeface="Bahnschrift Condensed" panose="020B0502040204020203" pitchFamily="34" charset="0"/>
              </a:rPr>
              <a:t>agente causador </a:t>
            </a:r>
            <a:r>
              <a:rPr lang="pt-BR" sz="2600" dirty="0" smtClean="0">
                <a:latin typeface="Bahnschrift Condensed" panose="020B0502040204020203" pitchFamily="34" charset="0"/>
              </a:rPr>
              <a:t>da síndrome (</a:t>
            </a:r>
            <a:r>
              <a:rPr lang="pt-BR" sz="2600" dirty="0" err="1" smtClean="0">
                <a:latin typeface="Bahnschrift Condensed" panose="020B0502040204020203" pitchFamily="34" charset="0"/>
              </a:rPr>
              <a:t>antipsicóticos</a:t>
            </a:r>
            <a:r>
              <a:rPr lang="pt-BR" sz="2600" dirty="0" smtClean="0">
                <a:latin typeface="Bahnschrift Condensed" panose="020B0502040204020203" pitchFamily="34" charset="0"/>
              </a:rPr>
              <a:t> atípicos ou típicos);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600" dirty="0">
                <a:latin typeface="Bahnschrift Condensed" panose="020B0502040204020203" pitchFamily="34" charset="0"/>
              </a:rPr>
              <a:t>Suspender </a:t>
            </a:r>
            <a:r>
              <a:rPr lang="pt-BR" sz="2600" dirty="0" smtClean="0">
                <a:latin typeface="Bahnschrift Condensed" panose="020B0502040204020203" pitchFamily="34" charset="0"/>
              </a:rPr>
              <a:t>medicações </a:t>
            </a:r>
            <a:r>
              <a:rPr lang="pt-BR" sz="2600" dirty="0">
                <a:latin typeface="Bahnschrift Condensed" panose="020B0502040204020203" pitchFamily="34" charset="0"/>
              </a:rPr>
              <a:t>que possam contribuir para piorar o quadro clínico, como lítio, agentes anticolinérgicos e </a:t>
            </a:r>
            <a:r>
              <a:rPr lang="pt-BR" sz="2600" dirty="0" smtClean="0">
                <a:latin typeface="Bahnschrift Condensed" panose="020B0502040204020203" pitchFamily="34" charset="0"/>
              </a:rPr>
              <a:t>serotoninérgicos;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600" dirty="0">
                <a:latin typeface="Bahnschrift Condensed" panose="020B0502040204020203" pitchFamily="34" charset="0"/>
              </a:rPr>
              <a:t>P</a:t>
            </a:r>
            <a:r>
              <a:rPr lang="pt-BR" sz="2600" dirty="0" smtClean="0">
                <a:latin typeface="Bahnschrift Condensed" panose="020B0502040204020203" pitchFamily="34" charset="0"/>
              </a:rPr>
              <a:t>romover </a:t>
            </a:r>
            <a:r>
              <a:rPr lang="pt-BR" sz="2600" u="sng" dirty="0">
                <a:latin typeface="Bahnschrift Condensed" panose="020B0502040204020203" pitchFamily="34" charset="0"/>
              </a:rPr>
              <a:t>hidratação parenteral</a:t>
            </a:r>
            <a:r>
              <a:rPr lang="pt-BR" sz="2600" dirty="0">
                <a:latin typeface="Bahnschrift Condensed" panose="020B0502040204020203" pitchFamily="34" charset="0"/>
              </a:rPr>
              <a:t> profusa para evitar complicações renais graves por </a:t>
            </a:r>
            <a:r>
              <a:rPr lang="pt-BR" sz="2600" dirty="0" err="1" smtClean="0">
                <a:latin typeface="Bahnschrift Condensed" panose="020B0502040204020203" pitchFamily="34" charset="0"/>
              </a:rPr>
              <a:t>rabdomiólise</a:t>
            </a:r>
            <a:r>
              <a:rPr lang="pt-BR" sz="2600" dirty="0" smtClean="0">
                <a:latin typeface="Bahnschrift Condensed" panose="020B0502040204020203" pitchFamily="34" charset="0"/>
              </a:rPr>
              <a:t>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600" dirty="0">
                <a:latin typeface="Bahnschrift Condensed" panose="020B0502040204020203" pitchFamily="34" charset="0"/>
              </a:rPr>
              <a:t> </a:t>
            </a:r>
            <a:r>
              <a:rPr lang="pt-BR" sz="2600" u="sng" dirty="0" smtClean="0">
                <a:latin typeface="Bahnschrift Condensed" panose="020B0502040204020203" pitchFamily="34" charset="0"/>
              </a:rPr>
              <a:t>Monitoramento </a:t>
            </a:r>
            <a:r>
              <a:rPr lang="pt-BR" sz="2600" u="sng" dirty="0">
                <a:latin typeface="Bahnschrift Condensed" panose="020B0502040204020203" pitchFamily="34" charset="0"/>
              </a:rPr>
              <a:t>contínuo respiratório e cardiovascular </a:t>
            </a:r>
            <a:r>
              <a:rPr lang="pt-BR" sz="2600" dirty="0">
                <a:latin typeface="Bahnschrift Condensed" panose="020B0502040204020203" pitchFamily="34" charset="0"/>
              </a:rPr>
              <a:t>(se necessário, considerar o uso de ventilação mecânica, agentes antiarrítmicos e marca-passo</a:t>
            </a:r>
            <a:r>
              <a:rPr lang="pt-BR" sz="2600" dirty="0" smtClean="0">
                <a:latin typeface="Bahnschrift Condensed" panose="020B0502040204020203" pitchFamily="34" charset="0"/>
              </a:rPr>
              <a:t>);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600" dirty="0">
                <a:latin typeface="Bahnschrift Condensed" panose="020B0502040204020203" pitchFamily="34" charset="0"/>
              </a:rPr>
              <a:t> </a:t>
            </a:r>
            <a:r>
              <a:rPr lang="pt-BR" sz="2600" u="sng" dirty="0">
                <a:latin typeface="Bahnschrift Condensed" panose="020B0502040204020203" pitchFamily="34" charset="0"/>
              </a:rPr>
              <a:t>Monitorar temperatura </a:t>
            </a:r>
            <a:r>
              <a:rPr lang="pt-BR" sz="2600" dirty="0">
                <a:latin typeface="Bahnschrift Condensed" panose="020B0502040204020203" pitchFamily="34" charset="0"/>
              </a:rPr>
              <a:t>(cobertores frios e lavagem gástrica com água gelada podem ser necessários</a:t>
            </a:r>
            <a:r>
              <a:rPr lang="pt-BR" sz="2600" dirty="0" smtClean="0">
                <a:latin typeface="Bahnschrift Condensed" panose="020B0502040204020203" pitchFamily="34" charset="0"/>
              </a:rPr>
              <a:t>);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600" dirty="0">
                <a:latin typeface="Bahnschrift Condensed" panose="020B0502040204020203" pitchFamily="34" charset="0"/>
              </a:rPr>
              <a:t> </a:t>
            </a:r>
            <a:r>
              <a:rPr lang="pt-BR" sz="2600" u="sng" dirty="0" smtClean="0">
                <a:latin typeface="Bahnschrift Condensed" panose="020B0502040204020203" pitchFamily="34" charset="0"/>
              </a:rPr>
              <a:t>Heparina</a:t>
            </a:r>
            <a:r>
              <a:rPr lang="pt-BR" sz="2600" dirty="0" smtClean="0">
                <a:latin typeface="Bahnschrift Condensed" panose="020B0502040204020203" pitchFamily="34" charset="0"/>
              </a:rPr>
              <a:t> ainda no PS – medida preventiva ao surgimento de TVP;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2600" dirty="0">
                <a:latin typeface="Bahnschrift Condensed" panose="020B0502040204020203" pitchFamily="34" charset="0"/>
              </a:rPr>
              <a:t> </a:t>
            </a:r>
            <a:r>
              <a:rPr lang="pt-BR" sz="2600" dirty="0" smtClean="0">
                <a:latin typeface="Bahnschrift Condensed" panose="020B0502040204020203" pitchFamily="34" charset="0"/>
              </a:rPr>
              <a:t>Em caso de Agitação Psicomotora – </a:t>
            </a:r>
            <a:r>
              <a:rPr lang="pt-BR" sz="2600" u="sng" dirty="0" smtClean="0">
                <a:latin typeface="Bahnschrift Condensed" panose="020B0502040204020203" pitchFamily="34" charset="0"/>
              </a:rPr>
              <a:t>benzodiazepínico</a:t>
            </a:r>
            <a:r>
              <a:rPr lang="pt-BR" sz="2600" dirty="0" smtClean="0">
                <a:latin typeface="Bahnschrift Condensed" panose="020B0502040204020203" pitchFamily="34" charset="0"/>
              </a:rPr>
              <a:t>.</a:t>
            </a:r>
            <a:endParaRPr lang="pt-BR" sz="2600" dirty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20487" y="150126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latin typeface="Bahnschrift Condensed" panose="020B0502040204020203" pitchFamily="34" charset="0"/>
              </a:rPr>
              <a:t>Catatonia, Síndrome </a:t>
            </a:r>
            <a:r>
              <a:rPr lang="pt-BR" sz="2800" dirty="0" err="1" smtClean="0">
                <a:latin typeface="Bahnschrift Condensed" panose="020B0502040204020203" pitchFamily="34" charset="0"/>
              </a:rPr>
              <a:t>Neuroléptica</a:t>
            </a:r>
            <a:r>
              <a:rPr lang="pt-BR" sz="2800" dirty="0" smtClean="0">
                <a:latin typeface="Bahnschrift Condensed" panose="020B0502040204020203" pitchFamily="34" charset="0"/>
              </a:rPr>
              <a:t>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525374"/>
            <a:ext cx="10515600" cy="4848130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SÍNDROME NEUROLÉPTICA MALIGNA – </a:t>
            </a: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Conduta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Encaminhamento para UTI ou unidade de terapia </a:t>
            </a:r>
            <a:r>
              <a:rPr lang="pt-BR" dirty="0" err="1" smtClean="0">
                <a:latin typeface="Bahnschrift Condensed" panose="020B0502040204020203" pitchFamily="34" charset="0"/>
              </a:rPr>
              <a:t>semi</a:t>
            </a:r>
            <a:r>
              <a:rPr lang="pt-BR" dirty="0" smtClean="0">
                <a:latin typeface="Bahnschrift Condensed" panose="020B0502040204020203" pitchFamily="34" charset="0"/>
              </a:rPr>
              <a:t>- intensiva: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err="1" smtClean="0">
                <a:latin typeface="Bahnschrift Condensed" panose="020B0502040204020203" pitchFamily="34" charset="0"/>
              </a:rPr>
              <a:t>Bromocriptina</a:t>
            </a:r>
            <a:r>
              <a:rPr lang="pt-BR" dirty="0" smtClean="0">
                <a:latin typeface="Bahnschrift Condensed" panose="020B0502040204020203" pitchFamily="34" charset="0"/>
              </a:rPr>
              <a:t> </a:t>
            </a:r>
            <a:r>
              <a:rPr lang="pt-BR" dirty="0">
                <a:latin typeface="Bahnschrift Condensed" panose="020B0502040204020203" pitchFamily="34" charset="0"/>
              </a:rPr>
              <a:t>2,5 mg VO de 8-8 horas </a:t>
            </a:r>
            <a:r>
              <a:rPr lang="pt-BR" dirty="0" smtClean="0">
                <a:latin typeface="Bahnschrift Condensed" panose="020B0502040204020203" pitchFamily="34" charset="0"/>
              </a:rPr>
              <a:t>+ </a:t>
            </a:r>
            <a:r>
              <a:rPr lang="pt-BR" dirty="0" err="1" smtClean="0">
                <a:latin typeface="Bahnschrift Condensed" panose="020B0502040204020203" pitchFamily="34" charset="0"/>
              </a:rPr>
              <a:t>Dantrolene</a:t>
            </a:r>
            <a:r>
              <a:rPr lang="pt-BR" dirty="0" smtClean="0">
                <a:latin typeface="Bahnschrift Condensed" panose="020B0502040204020203" pitchFamily="34" charset="0"/>
              </a:rPr>
              <a:t> </a:t>
            </a:r>
            <a:r>
              <a:rPr lang="pt-BR" dirty="0">
                <a:latin typeface="Bahnschrift Condensed" panose="020B0502040204020203" pitchFamily="34" charset="0"/>
              </a:rPr>
              <a:t>0,25 a 2 mg/kg (dose máxima de 10 </a:t>
            </a:r>
            <a:r>
              <a:rPr lang="pt-BR" dirty="0" smtClean="0">
                <a:latin typeface="Bahnschrift Condensed" panose="020B0502040204020203" pitchFamily="34" charset="0"/>
              </a:rPr>
              <a:t>   mg/kg/dia</a:t>
            </a:r>
            <a:r>
              <a:rPr lang="pt-BR" dirty="0">
                <a:latin typeface="Bahnschrift Condensed" panose="020B0502040204020203" pitchFamily="34" charset="0"/>
              </a:rPr>
              <a:t>) IV a cada 6 a 12 </a:t>
            </a:r>
            <a:r>
              <a:rPr lang="pt-BR" dirty="0" smtClean="0">
                <a:latin typeface="Bahnschrift Condensed" panose="020B0502040204020203" pitchFamily="34" charset="0"/>
              </a:rPr>
              <a:t>horas</a:t>
            </a:r>
            <a:r>
              <a:rPr lang="pt-BR" dirty="0">
                <a:latin typeface="Bahnschrift Condensed" panose="020B0502040204020203" pitchFamily="34" charset="0"/>
              </a:rPr>
              <a:t>;</a:t>
            </a:r>
            <a:endParaRPr lang="pt-BR" dirty="0" smtClean="0">
              <a:latin typeface="Bahnschrift Condensed" panose="020B0502040204020203" pitchFamily="34" charset="0"/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Sugere-se que o uso das medicações seja prorrogado por pelo menos 10 dias após a resolução dos sintomas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Comprometimento de função hepática  evitar </a:t>
            </a:r>
            <a:r>
              <a:rPr lang="pt-BR" dirty="0" err="1" smtClean="0">
                <a:latin typeface="Bahnschrift Condensed" panose="020B0502040204020203" pitchFamily="34" charset="0"/>
              </a:rPr>
              <a:t>dantrolene</a:t>
            </a:r>
            <a:r>
              <a:rPr lang="pt-BR" dirty="0" smtClean="0">
                <a:latin typeface="Bahnschrift Condensed" panose="020B0502040204020203" pitchFamily="34" charset="0"/>
              </a:rPr>
              <a:t>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Terapia alternativa ou em casos graves/refratários – </a:t>
            </a:r>
            <a:r>
              <a:rPr lang="pt-BR" dirty="0" err="1" smtClean="0">
                <a:latin typeface="Bahnschrift Condensed" panose="020B0502040204020203" pitchFamily="34" charset="0"/>
              </a:rPr>
              <a:t>eletroconvulsoterapia</a:t>
            </a:r>
            <a:r>
              <a:rPr lang="pt-BR" dirty="0">
                <a:latin typeface="Bahnschrift Condensed" panose="020B0502040204020203" pitchFamily="34" charset="0"/>
              </a:rPr>
              <a:t>;</a:t>
            </a:r>
            <a:endParaRPr lang="pt-BR" dirty="0" smtClean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Aguardar </a:t>
            </a:r>
            <a:r>
              <a:rPr lang="pt-BR" dirty="0">
                <a:latin typeface="Bahnschrift Condensed" panose="020B0502040204020203" pitchFamily="34" charset="0"/>
              </a:rPr>
              <a:t>de 2 a 4 semanas para a restituição de </a:t>
            </a:r>
            <a:r>
              <a:rPr lang="pt-BR" dirty="0" err="1" smtClean="0">
                <a:latin typeface="Bahnschrift Condensed" panose="020B0502040204020203" pitchFamily="34" charset="0"/>
              </a:rPr>
              <a:t>antipsicóticos</a:t>
            </a:r>
            <a:r>
              <a:rPr lang="pt-BR" dirty="0" smtClean="0">
                <a:latin typeface="Bahnschrift Condensed" panose="020B0502040204020203" pitchFamily="34" charset="0"/>
              </a:rPr>
              <a:t> – lenta e gradual.</a:t>
            </a:r>
            <a:endParaRPr lang="pt-BR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20487" y="150126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latin typeface="Bahnschrift Condensed" panose="020B0502040204020203" pitchFamily="34" charset="0"/>
              </a:rPr>
              <a:t>Catatonia, Síndrome </a:t>
            </a:r>
            <a:r>
              <a:rPr lang="pt-BR" sz="2800" dirty="0" err="1" smtClean="0">
                <a:latin typeface="Bahnschrift Condensed" panose="020B0502040204020203" pitchFamily="34" charset="0"/>
              </a:rPr>
              <a:t>Neuroléptica</a:t>
            </a:r>
            <a:r>
              <a:rPr lang="pt-BR" sz="2800" dirty="0" smtClean="0">
                <a:latin typeface="Bahnschrift Condensed" panose="020B0502040204020203" pitchFamily="34" charset="0"/>
              </a:rPr>
              <a:t>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13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SÍNDROME SEROTONINÉRGICA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Distingue-se da SNM pelo aparecimento abrupto dos sintomas, em cerca de 24hrs;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Diagnóstico puramente clínico; </a:t>
            </a:r>
            <a:endParaRPr lang="pt-BR" dirty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>
                <a:latin typeface="Bahnschrift Condensed" panose="020B0502040204020203" pitchFamily="34" charset="0"/>
              </a:rPr>
              <a:t>Hiper-reatividade muscular:  tremores, </a:t>
            </a:r>
            <a:r>
              <a:rPr lang="pt-BR" dirty="0" err="1">
                <a:latin typeface="Bahnschrift Condensed" panose="020B0502040204020203" pitchFamily="34" charset="0"/>
              </a:rPr>
              <a:t>hiper-reflexia</a:t>
            </a:r>
            <a:r>
              <a:rPr lang="pt-BR" dirty="0">
                <a:latin typeface="Bahnschrift Condensed" panose="020B0502040204020203" pitchFamily="34" charset="0"/>
              </a:rPr>
              <a:t>, </a:t>
            </a:r>
            <a:r>
              <a:rPr lang="pt-BR" dirty="0" err="1" smtClean="0">
                <a:latin typeface="Bahnschrift Condensed" panose="020B0502040204020203" pitchFamily="34" charset="0"/>
              </a:rPr>
              <a:t>mioclonias</a:t>
            </a:r>
            <a:r>
              <a:rPr lang="pt-BR" dirty="0" smtClean="0">
                <a:latin typeface="Bahnschrift Condensed" panose="020B0502040204020203" pitchFamily="34" charset="0"/>
              </a:rPr>
              <a:t> </a:t>
            </a:r>
            <a:r>
              <a:rPr lang="pt-BR" dirty="0">
                <a:latin typeface="Bahnschrift Condensed" panose="020B0502040204020203" pitchFamily="34" charset="0"/>
              </a:rPr>
              <a:t>e </a:t>
            </a:r>
            <a:r>
              <a:rPr lang="pt-BR" dirty="0" err="1" smtClean="0">
                <a:latin typeface="Bahnschrift Condensed" panose="020B0502040204020203" pitchFamily="34" charset="0"/>
              </a:rPr>
              <a:t>clonias</a:t>
            </a:r>
            <a:r>
              <a:rPr lang="pt-BR" dirty="0" smtClean="0">
                <a:latin typeface="Bahnschrift Condensed" panose="020B0502040204020203" pitchFamily="34" charset="0"/>
              </a:rPr>
              <a:t>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>
                <a:latin typeface="Bahnschrift Condensed" panose="020B0502040204020203" pitchFamily="34" charset="0"/>
              </a:rPr>
              <a:t>I</a:t>
            </a:r>
            <a:r>
              <a:rPr lang="pt-BR" dirty="0" smtClean="0">
                <a:latin typeface="Bahnschrift Condensed" panose="020B0502040204020203" pitchFamily="34" charset="0"/>
              </a:rPr>
              <a:t>ndícios </a:t>
            </a:r>
            <a:r>
              <a:rPr lang="pt-BR" dirty="0">
                <a:latin typeface="Bahnschrift Condensed" panose="020B0502040204020203" pitchFamily="34" charset="0"/>
              </a:rPr>
              <a:t>do uso de um ou mais agentes serotoninérgicos para a suspeição do </a:t>
            </a:r>
            <a:r>
              <a:rPr lang="pt-BR" dirty="0" smtClean="0">
                <a:latin typeface="Bahnschrift Condensed" panose="020B0502040204020203" pitchFamily="34" charset="0"/>
              </a:rPr>
              <a:t>diagnóstico na história pregressa;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Critérios de Hunter.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20487" y="150126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mtClean="0">
                <a:latin typeface="Bahnschrift Condensed" panose="020B0502040204020203" pitchFamily="34" charset="0"/>
              </a:rPr>
              <a:t>Catatonia, Síndrome Neuroléptica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95" y="2224586"/>
            <a:ext cx="10663262" cy="3052620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420487" y="150126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mtClean="0">
                <a:latin typeface="Bahnschrift Condensed" panose="020B0502040204020203" pitchFamily="34" charset="0"/>
              </a:rPr>
              <a:t>Catatonia, Síndrome Neuroléptica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7071" r="20583" b="6284"/>
          <a:stretch/>
        </p:blipFill>
        <p:spPr>
          <a:xfrm>
            <a:off x="2420487" y="1169788"/>
            <a:ext cx="7369790" cy="559267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20487" y="150126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mtClean="0">
                <a:latin typeface="Bahnschrift Condensed" panose="020B0502040204020203" pitchFamily="34" charset="0"/>
              </a:rPr>
              <a:t>Catatonia, Síndrome Neuroléptica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6345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SÍNDROME SEROTONINÉRGICA – Conduta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Remoção dos agentes serotoninérgicos causais e suporte clínico adequado;</a:t>
            </a: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Não há </a:t>
            </a:r>
            <a:r>
              <a:rPr lang="pt-BR" dirty="0">
                <a:latin typeface="Bahnschrift Condensed" panose="020B0502040204020203" pitchFamily="34" charset="0"/>
              </a:rPr>
              <a:t>tratamento específico - síndrome se resolve em 24 horas após a descontinuação das medicações </a:t>
            </a:r>
            <a:r>
              <a:rPr lang="pt-BR" dirty="0" err="1">
                <a:latin typeface="Bahnschrift Condensed" panose="020B0502040204020203" pitchFamily="34" charset="0"/>
              </a:rPr>
              <a:t>serotoninégicas</a:t>
            </a: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envolvidas;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Antagonistas serotoninérgicos (</a:t>
            </a:r>
            <a:r>
              <a:rPr lang="pt-BR" dirty="0" err="1" smtClean="0">
                <a:latin typeface="Bahnschrift Condensed" panose="020B0502040204020203" pitchFamily="34" charset="0"/>
              </a:rPr>
              <a:t>ciproeptadina</a:t>
            </a:r>
            <a:r>
              <a:rPr lang="pt-BR" dirty="0">
                <a:latin typeface="Bahnschrift Condensed" panose="020B0502040204020203" pitchFamily="34" charset="0"/>
              </a:rPr>
              <a:t>, 12 </a:t>
            </a:r>
            <a:r>
              <a:rPr lang="pt-BR" dirty="0" smtClean="0">
                <a:latin typeface="Bahnschrift Condensed" panose="020B0502040204020203" pitchFamily="34" charset="0"/>
              </a:rPr>
              <a:t>mg/d) – uso controverso.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20487" y="150126"/>
            <a:ext cx="7351025" cy="8871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mtClean="0">
                <a:latin typeface="Bahnschrift Condensed" panose="020B0502040204020203" pitchFamily="34" charset="0"/>
              </a:rPr>
              <a:t>Catatonia, Síndrome Neuroléptica Maligna e Síndrome Serotoninérgica</a:t>
            </a:r>
            <a:endParaRPr lang="pt-BR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88" y="4262695"/>
            <a:ext cx="9112422" cy="2188416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67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93362"/>
            <a:ext cx="10515600" cy="4351338"/>
          </a:xfrm>
        </p:spPr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Paciente esquizofrênico, em tratamento prolongado recebendo múltiplos medicamentos, deu entrada no PS apresentando: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spc="10" dirty="0" smtClean="0"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Febre </a:t>
            </a:r>
            <a:r>
              <a:rPr lang="pt-BR" spc="10" dirty="0">
                <a:latin typeface="Bahnschrift Condensed" panose="020B0502040204020203" pitchFamily="34" charset="0"/>
                <a:cs typeface="Calibri"/>
              </a:rPr>
              <a:t>alta, rigidez muscular,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sudorese;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Alteração de consciência com confusão mental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e </a:t>
            </a:r>
            <a:r>
              <a:rPr lang="pt-BR" spc="10" dirty="0" err="1" smtClean="0">
                <a:latin typeface="Bahnschrift Condensed" panose="020B0502040204020203" pitchFamily="34" charset="0"/>
                <a:cs typeface="Calibri"/>
              </a:rPr>
              <a:t>instabilização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de níveis pressóricos;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Exames complementares: Elevação de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CPK;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spc="10" dirty="0" smtClean="0">
              <a:latin typeface="Bahnschrift Condensed" panose="020B0502040204020203" pitchFamily="34" charset="0"/>
              <a:cs typeface="Calibri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pt-BR" spc="10" dirty="0">
                <a:latin typeface="Bahnschrift Condensed" panose="020B0502040204020203" pitchFamily="34" charset="0"/>
                <a:cs typeface="Calibri"/>
              </a:rPr>
              <a:t> </a:t>
            </a:r>
            <a:r>
              <a:rPr lang="pt-BR" spc="10" dirty="0" smtClean="0">
                <a:latin typeface="Bahnschrift Condensed" panose="020B0502040204020203" pitchFamily="34" charset="0"/>
                <a:cs typeface="Calibri"/>
              </a:rPr>
              <a:t>                                                                    </a:t>
            </a:r>
            <a:r>
              <a:rPr lang="pt-BR" spc="10" dirty="0" smtClean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Diagnostico provável?</a:t>
            </a: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dirty="0">
              <a:latin typeface="Bahnschrift Condensed" panose="020B0502040204020203" pitchFamily="34" charset="0"/>
              <a:cs typeface="Calibri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dirty="0">
              <a:latin typeface="Bahnschrift Condensed" panose="020B0502040204020203" pitchFamily="34" charset="0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99"/>
            <a:ext cx="12192000" cy="5660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6438" y="1501253"/>
            <a:ext cx="10515600" cy="497596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Bahnschrift Condensed" panose="020B0502040204020203" pitchFamily="34" charset="0"/>
              </a:rPr>
              <a:t>Tempo limitado – Entrevista dirigida: busca ativa pelos sinais e sintomas;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Bahnschrift Condensed" panose="020B0502040204020203" pitchFamily="34" charset="0"/>
              </a:rPr>
              <a:t>Sempre que possível, colher informações com o próprio paciente;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Bahnschrift Condensed" panose="020B0502040204020203" pitchFamily="34" charset="0"/>
              </a:rPr>
              <a:t>Usar todas as fontes de informações (familiares, prontuário, policiais, serviços de referência ou de seguimento);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Bahnschrift Condensed" panose="020B0502040204020203" pitchFamily="34" charset="0"/>
              </a:rPr>
              <a:t>Informar claramente o plano terapêutico a ser instituído – ouvir opinião do paciente;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Bahnschrift Condensed" panose="020B0502040204020203" pitchFamily="34" charset="0"/>
              </a:rPr>
              <a:t>Garantir adesão</a:t>
            </a:r>
            <a:r>
              <a:rPr lang="pt-BR" dirty="0" smtClean="0">
                <a:latin typeface="Bahnschrift Condensed" panose="020B0502040204020203" pitchFamily="34" charset="0"/>
              </a:rPr>
              <a:t>.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721591" y="136478"/>
            <a:ext cx="6613478" cy="696036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Entrevista psiquiátrica na emergência</a:t>
            </a:r>
            <a:endParaRPr lang="pt-BR" sz="40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 txBox="1"/>
          <p:nvPr/>
        </p:nvSpPr>
        <p:spPr>
          <a:xfrm>
            <a:off x="1014901" y="1101318"/>
            <a:ext cx="517802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A) Uso oportunístico de cocaína (“overdose”)</a:t>
            </a:r>
            <a:endParaRPr sz="280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14901" y="2297658"/>
            <a:ext cx="4087657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B) Intoxicação por anticolinérgicos</a:t>
            </a:r>
            <a:endParaRPr sz="280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14901" y="3493998"/>
            <a:ext cx="4294445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C) Síndrome de abstinência a drogas</a:t>
            </a:r>
            <a:endParaRPr sz="2800"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14901" y="4691608"/>
            <a:ext cx="403251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chemeClr val="accent4"/>
                </a:solidFill>
                <a:latin typeface="Bahnschrift Condensed" panose="020B0502040204020203" pitchFamily="34" charset="0"/>
                <a:cs typeface="Calibri"/>
              </a:rPr>
              <a:t>D) Síndrome neuroléptica maligna</a:t>
            </a:r>
            <a:endParaRPr sz="2800" dirty="0">
              <a:solidFill>
                <a:schemeClr val="accent4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14901" y="5887948"/>
            <a:ext cx="338490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Bahnschrift Condensed" panose="020B0502040204020203" pitchFamily="34" charset="0"/>
                <a:cs typeface="Calibri"/>
              </a:rPr>
              <a:t>E</a:t>
            </a:r>
            <a:r>
              <a:rPr sz="2800" spc="10" dirty="0" smtClean="0">
                <a:latin typeface="Bahnschrift Condensed" panose="020B0502040204020203" pitchFamily="34" charset="0"/>
                <a:cs typeface="Calibri"/>
              </a:rPr>
              <a:t>)</a:t>
            </a:r>
            <a:r>
              <a:rPr lang="pt-BR" sz="2800" spc="10" dirty="0" smtClean="0">
                <a:latin typeface="Bahnschrift Condensed" panose="020B0502040204020203" pitchFamily="34" charset="0"/>
                <a:cs typeface="Calibri"/>
              </a:rPr>
              <a:t> Síndrome Serotoninérgica</a:t>
            </a:r>
            <a:endParaRPr sz="2800" dirty="0">
              <a:latin typeface="Bahnschrift Condensed" panose="020B0502040204020203" pitchFamily="34" charset="0"/>
              <a:cs typeface="Calibri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99"/>
            <a:ext cx="12192000" cy="5660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3914" y="2507824"/>
            <a:ext cx="3092355" cy="1325563"/>
          </a:xfrm>
          <a:ln w="19050">
            <a:solidFill>
              <a:schemeClr val="accent4"/>
            </a:solidFill>
            <a:prstDash val="lgDashDot"/>
          </a:ln>
        </p:spPr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OBRIGADA!</a:t>
            </a:r>
            <a:endParaRPr lang="pt-BR" sz="66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7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8325" y="1160061"/>
            <a:ext cx="10515600" cy="55819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CONTEÚDO DA ENTREVISTA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Problema atual;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História psiquiátrica pregressa;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 Tratamentos anteriores – drogas utilizadas (doses e respostas terapêuticas), hospitalizações;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 </a:t>
            </a:r>
            <a:r>
              <a:rPr lang="pt-BR" dirty="0" smtClean="0">
                <a:latin typeface="Bahnschrift Condensed" panose="020B0502040204020203" pitchFamily="34" charset="0"/>
              </a:rPr>
              <a:t>Uso de álcool e outras substâncias psicoativas.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História médica – interrogatório dos diversos aparelhos, medicações em uso;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História familiar de transtornos psiquiátricos;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Funcionamento global: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Bahnschrift Condensed" panose="020B0502040204020203" pitchFamily="34" charset="0"/>
              </a:rPr>
              <a:t>  Atual e </a:t>
            </a:r>
            <a:r>
              <a:rPr lang="pt-BR" dirty="0" err="1" smtClean="0">
                <a:latin typeface="Bahnschrift Condensed" panose="020B0502040204020203" pitchFamily="34" charset="0"/>
              </a:rPr>
              <a:t>pré</a:t>
            </a:r>
            <a:r>
              <a:rPr lang="pt-BR" dirty="0" smtClean="0">
                <a:latin typeface="Bahnschrift Condensed" panose="020B0502040204020203" pitchFamily="34" charset="0"/>
              </a:rPr>
              <a:t>-mórbido;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 Social;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 Ocupacional;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 Vínculos Afetivos.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Suporte familiar e social;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latin typeface="Bahnschrift Condensed" panose="020B0502040204020203" pitchFamily="34" charset="0"/>
              </a:rPr>
              <a:t>Problemas legais.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21591" y="136478"/>
            <a:ext cx="6613478" cy="696036"/>
          </a:xfrm>
          <a:ln>
            <a:solidFill>
              <a:schemeClr val="accent4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Entrevista psiquiátrica na emergência</a:t>
            </a:r>
            <a:endParaRPr lang="pt-BR" sz="40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188" y="1061349"/>
            <a:ext cx="10844284" cy="5673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EXAME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 Exame Físico: </a:t>
            </a:r>
            <a:r>
              <a:rPr lang="pt-BR" dirty="0" smtClean="0">
                <a:latin typeface="Bahnschrift Condensed" panose="020B0502040204020203" pitchFamily="34" charset="0"/>
              </a:rPr>
              <a:t>focado, </a:t>
            </a:r>
            <a:r>
              <a:rPr lang="pt-BR" dirty="0">
                <a:latin typeface="Bahnschrift Condensed" panose="020B0502040204020203" pitchFamily="34" charset="0"/>
              </a:rPr>
              <a:t>pistas que possam indicar estado mental alterado, TCE, </a:t>
            </a:r>
            <a:r>
              <a:rPr lang="pt-BR" dirty="0" err="1">
                <a:latin typeface="Bahnschrift Condensed" panose="020B0502040204020203" pitchFamily="34" charset="0"/>
              </a:rPr>
              <a:t>drogadição</a:t>
            </a:r>
            <a:r>
              <a:rPr lang="pt-BR" dirty="0" smtClean="0">
                <a:latin typeface="Bahnschrift Condensed" panose="020B0502040204020203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Exame do Estado Mental: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Bahnschrift Condensed" panose="020B0502040204020203" pitchFamily="34" charset="0"/>
              </a:rPr>
              <a:t>  </a:t>
            </a:r>
            <a:r>
              <a:rPr lang="pt-BR" sz="2800" dirty="0" smtClean="0">
                <a:latin typeface="Bahnschrift Condensed" panose="020B0502040204020203" pitchFamily="34" charset="0"/>
              </a:rPr>
              <a:t>Nível </a:t>
            </a:r>
            <a:r>
              <a:rPr lang="pt-BR" sz="2800" dirty="0">
                <a:latin typeface="Bahnschrift Condensed" panose="020B0502040204020203" pitchFamily="34" charset="0"/>
              </a:rPr>
              <a:t>de consciência;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Bahnschrift Condensed" panose="020B0502040204020203" pitchFamily="34" charset="0"/>
              </a:rPr>
              <a:t>  Atenção;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Bahnschrift Condensed" panose="020B0502040204020203" pitchFamily="34" charset="0"/>
              </a:rPr>
              <a:t>  Orientação e memória;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Bahnschrift Condensed" panose="020B0502040204020203" pitchFamily="34" charset="0"/>
              </a:rPr>
              <a:t>  Aparência e comportamento;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Bahnschrift Condensed" panose="020B0502040204020203" pitchFamily="34" charset="0"/>
              </a:rPr>
              <a:t>  Pensamento;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Bahnschrift Condensed" panose="020B0502040204020203" pitchFamily="34" charset="0"/>
              </a:rPr>
              <a:t>  Afeto;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Bahnschrift Condensed" panose="020B0502040204020203" pitchFamily="34" charset="0"/>
              </a:rPr>
              <a:t>  </a:t>
            </a:r>
            <a:r>
              <a:rPr lang="pt-BR" sz="2800" dirty="0" err="1">
                <a:latin typeface="Bahnschrift Condensed" panose="020B0502040204020203" pitchFamily="34" charset="0"/>
              </a:rPr>
              <a:t>Sensopercepção</a:t>
            </a:r>
            <a:r>
              <a:rPr lang="pt-BR" dirty="0">
                <a:latin typeface="Bahnschrift Condensed" panose="020B0502040204020203" pitchFamily="34" charset="0"/>
              </a:rPr>
              <a:t>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Exames complementares: </a:t>
            </a:r>
            <a:r>
              <a:rPr lang="pt-BR" dirty="0" smtClean="0">
                <a:latin typeface="Bahnschrift Condensed" panose="020B0502040204020203" pitchFamily="34" charset="0"/>
              </a:rPr>
              <a:t>eletrólitos</a:t>
            </a:r>
            <a:r>
              <a:rPr lang="pt-BR" dirty="0">
                <a:latin typeface="Bahnschrift Condensed" panose="020B0502040204020203" pitchFamily="34" charset="0"/>
              </a:rPr>
              <a:t>, glicose, </a:t>
            </a:r>
            <a:r>
              <a:rPr lang="pt-BR" dirty="0" err="1" smtClean="0">
                <a:latin typeface="Bahnschrift Condensed" panose="020B0502040204020203" pitchFamily="34" charset="0"/>
              </a:rPr>
              <a:t>screening</a:t>
            </a:r>
            <a:r>
              <a:rPr lang="pt-BR" dirty="0" smtClean="0">
                <a:latin typeface="Bahnschrift Condensed" panose="020B0502040204020203" pitchFamily="34" charset="0"/>
              </a:rPr>
              <a:t> </a:t>
            </a:r>
            <a:r>
              <a:rPr lang="pt-BR" dirty="0">
                <a:latin typeface="Bahnschrift Condensed" panose="020B0502040204020203" pitchFamily="34" charset="0"/>
              </a:rPr>
              <a:t>toxicológico, </a:t>
            </a:r>
            <a:r>
              <a:rPr lang="pt-BR" dirty="0" smtClean="0">
                <a:latin typeface="Bahnschrift Condensed" panose="020B0502040204020203" pitchFamily="34" charset="0"/>
              </a:rPr>
              <a:t>nível </a:t>
            </a:r>
            <a:r>
              <a:rPr lang="pt-BR" dirty="0">
                <a:latin typeface="Bahnschrift Condensed" panose="020B0502040204020203" pitchFamily="34" charset="0"/>
              </a:rPr>
              <a:t>de etanol no sangue, TC de </a:t>
            </a:r>
            <a:r>
              <a:rPr lang="pt-BR" dirty="0" smtClean="0">
                <a:latin typeface="Bahnschrift Condensed" panose="020B0502040204020203" pitchFamily="34" charset="0"/>
              </a:rPr>
              <a:t>crânio, </a:t>
            </a:r>
            <a:r>
              <a:rPr lang="pt-BR" dirty="0" err="1" smtClean="0">
                <a:latin typeface="Bahnschrift Condensed" panose="020B0502040204020203" pitchFamily="34" charset="0"/>
              </a:rPr>
              <a:t>tireodormônios</a:t>
            </a:r>
            <a:r>
              <a:rPr lang="pt-BR" dirty="0" smtClean="0">
                <a:latin typeface="Bahnschrift Condensed" panose="020B0502040204020203" pitchFamily="34" charset="0"/>
              </a:rPr>
              <a:t>, EEG </a:t>
            </a:r>
            <a:r>
              <a:rPr lang="pt-BR" dirty="0">
                <a:latin typeface="Bahnschrift Condensed" panose="020B0502040204020203" pitchFamily="34" charset="0"/>
              </a:rPr>
              <a:t>e </a:t>
            </a:r>
            <a:r>
              <a:rPr lang="pt-BR" dirty="0" smtClean="0">
                <a:latin typeface="Bahnschrift Condensed" panose="020B0502040204020203" pitchFamily="34" charset="0"/>
              </a:rPr>
              <a:t>ECG.</a:t>
            </a:r>
            <a:endParaRPr lang="pt-BR" dirty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pt-BR" dirty="0"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21591" y="136478"/>
            <a:ext cx="6613478" cy="696036"/>
          </a:xfrm>
          <a:ln>
            <a:solidFill>
              <a:schemeClr val="accent4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Entrevista psiquiátrica na emergência</a:t>
            </a:r>
            <a:endParaRPr lang="pt-BR" sz="40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Causas orgânicas: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4"/>
                </a:solidFill>
                <a:latin typeface="Bahnschrift Condensed" panose="020B0502040204020203" pitchFamily="34" charset="0"/>
              </a:rPr>
              <a:t> </a:t>
            </a:r>
            <a:r>
              <a:rPr lang="pt-BR" sz="2600" dirty="0" smtClean="0">
                <a:latin typeface="Bahnschrift Condensed" panose="020B0502040204020203" pitchFamily="34" charset="0"/>
              </a:rPr>
              <a:t>Intoxicação por substâncias (estimulantes, depressoras, alucinógenas, narcóticos) e abstinência;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600" dirty="0">
                <a:latin typeface="Bahnschrift Condensed" panose="020B0502040204020203" pitchFamily="34" charset="0"/>
              </a:rPr>
              <a:t> </a:t>
            </a:r>
            <a:r>
              <a:rPr lang="pt-BR" sz="2600" dirty="0" smtClean="0">
                <a:latin typeface="Bahnschrift Condensed" panose="020B0502040204020203" pitchFamily="34" charset="0"/>
              </a:rPr>
              <a:t>Infecções;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600" dirty="0">
                <a:latin typeface="Bahnschrift Condensed" panose="020B0502040204020203" pitchFamily="34" charset="0"/>
              </a:rPr>
              <a:t> </a:t>
            </a:r>
            <a:r>
              <a:rPr lang="pt-BR" sz="2600" dirty="0" smtClean="0">
                <a:latin typeface="Bahnschrift Condensed" panose="020B0502040204020203" pitchFamily="34" charset="0"/>
              </a:rPr>
              <a:t>Distúrbios endócrinos e do metabolismo (</a:t>
            </a:r>
            <a:r>
              <a:rPr lang="pt-BR" sz="2600" dirty="0" err="1" smtClean="0">
                <a:latin typeface="Bahnschrift Condensed" panose="020B0502040204020203" pitchFamily="34" charset="0"/>
              </a:rPr>
              <a:t>ex</a:t>
            </a:r>
            <a:r>
              <a:rPr lang="pt-BR" sz="2600" dirty="0" smtClean="0">
                <a:latin typeface="Bahnschrift Condensed" panose="020B0502040204020203" pitchFamily="34" charset="0"/>
              </a:rPr>
              <a:t>: encefalopatia hepática – delirium);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2600" dirty="0">
                <a:latin typeface="Bahnschrift Condensed" panose="020B0502040204020203" pitchFamily="34" charset="0"/>
              </a:rPr>
              <a:t> </a:t>
            </a:r>
            <a:r>
              <a:rPr lang="pt-BR" sz="2600" dirty="0" smtClean="0">
                <a:latin typeface="Bahnschrift Condensed" panose="020B0502040204020203" pitchFamily="34" charset="0"/>
              </a:rPr>
              <a:t>Distúrbios neurológicos (</a:t>
            </a:r>
            <a:r>
              <a:rPr lang="pt-BR" sz="2600" dirty="0" err="1" smtClean="0">
                <a:latin typeface="Bahnschrift Condensed" panose="020B0502040204020203" pitchFamily="34" charset="0"/>
              </a:rPr>
              <a:t>ex</a:t>
            </a:r>
            <a:r>
              <a:rPr lang="pt-BR" sz="2600" dirty="0" smtClean="0">
                <a:latin typeface="Bahnschrift Condensed" panose="020B0502040204020203" pitchFamily="34" charset="0"/>
              </a:rPr>
              <a:t>: convulsões).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pt-BR" dirty="0">
              <a:latin typeface="Bahnschrift Condensed" panose="020B0502040204020203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Bahnschrift Condensed" panose="020B0502040204020203" pitchFamily="34" charset="0"/>
              </a:rPr>
              <a:t> </a:t>
            </a:r>
            <a:r>
              <a:rPr lang="pt-BR" dirty="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Causas Funcionais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721591" y="136478"/>
            <a:ext cx="6613478" cy="696036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smtClean="0">
                <a:solidFill>
                  <a:schemeClr val="accent4"/>
                </a:solidFill>
                <a:latin typeface="Bahnschrift Condensed" panose="020B0502040204020203" pitchFamily="34" charset="0"/>
              </a:rPr>
              <a:t>Entrevista psiquiátrica na emergência</a:t>
            </a:r>
            <a:endParaRPr lang="pt-BR" sz="4000" dirty="0">
              <a:solidFill>
                <a:schemeClr val="accent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43" y="5944951"/>
            <a:ext cx="755176" cy="7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4279</TotalTime>
  <Words>3591</Words>
  <Application>Microsoft Office PowerPoint</Application>
  <PresentationFormat>Widescreen</PresentationFormat>
  <Paragraphs>429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61</vt:i4>
      </vt:variant>
    </vt:vector>
  </HeadingPairs>
  <TitlesOfParts>
    <vt:vector size="71" baseType="lpstr">
      <vt:lpstr>Arial</vt:lpstr>
      <vt:lpstr>Bahnschrift Condensed</vt:lpstr>
      <vt:lpstr>Bahnschrift Light</vt:lpstr>
      <vt:lpstr>Bahnschrift Light Condensed</vt:lpstr>
      <vt:lpstr>Bahnschrift Light SemiCondensed</vt:lpstr>
      <vt:lpstr>Calibri</vt:lpstr>
      <vt:lpstr>Calibri Light</vt:lpstr>
      <vt:lpstr>Wingdings</vt:lpstr>
      <vt:lpstr>Office Theme</vt:lpstr>
      <vt:lpstr>1_Office Theme</vt:lpstr>
      <vt:lpstr>EMERGÊNCIAS PSIQUIÁTRICAS</vt:lpstr>
      <vt:lpstr>OBJETIVOS</vt:lpstr>
      <vt:lpstr>Apresentação do PowerPoint</vt:lpstr>
      <vt:lpstr>Avaliação psiquiátrica na emergência</vt:lpstr>
      <vt:lpstr>Avaliação psiquiátrica na emergência</vt:lpstr>
      <vt:lpstr>Apresentação do PowerPoint</vt:lpstr>
      <vt:lpstr>Entrevista psiquiátrica na emergência</vt:lpstr>
      <vt:lpstr>Entrevista psiquiátrica na emergência</vt:lpstr>
      <vt:lpstr>Apresentação do PowerPoint</vt:lpstr>
      <vt:lpstr>                           Agitação Psicomotora</vt:lpstr>
      <vt:lpstr>Apresentação do PowerPoint</vt:lpstr>
      <vt:lpstr>Apresentação do PowerPoint</vt:lpstr>
      <vt:lpstr>                       Agitação Psicomotora</vt:lpstr>
      <vt:lpstr>                       Agitação Psicomotora</vt:lpstr>
      <vt:lpstr>                       Agitação Psicomotora</vt:lpstr>
      <vt:lpstr>                       Agitação Psicomotora</vt:lpstr>
      <vt:lpstr>                       Agitação Psicomotora</vt:lpstr>
      <vt:lpstr>Apresentação do PowerPoint</vt:lpstr>
      <vt:lpstr>Apresentação do PowerPoint</vt:lpstr>
      <vt:lpstr>                       Agitação Psicomotora</vt:lpstr>
      <vt:lpstr>                       Agitação Psicomotora</vt:lpstr>
      <vt:lpstr>                       Agitação Psicomotora</vt:lpstr>
      <vt:lpstr>                       Agitação Psicomotora</vt:lpstr>
      <vt:lpstr>                       Agitação Psicomotora</vt:lpstr>
      <vt:lpstr>                       Agitação Psicomotora</vt:lpstr>
      <vt:lpstr>                       Agitação Psicomotora</vt:lpstr>
      <vt:lpstr>                       Agitação Psicomotora</vt:lpstr>
      <vt:lpstr>                       Agitação Psicomotora</vt:lpstr>
      <vt:lpstr>Apresentação do PowerPoint</vt:lpstr>
      <vt:lpstr>Apresentação do PowerPoint</vt:lpstr>
      <vt:lpstr>Apresentação do PowerPoint</vt:lpstr>
      <vt:lpstr>Apresentação do PowerPoint</vt:lpstr>
      <vt:lpstr>                     Tentativa e Risco de suicídio</vt:lpstr>
      <vt:lpstr>Apresentação do PowerPoint</vt:lpstr>
      <vt:lpstr>Apresentação do PowerPoint</vt:lpstr>
      <vt:lpstr>               Tentativa e Risco de suicídio</vt:lpstr>
      <vt:lpstr>               Tentativa e Risco de suicídio</vt:lpstr>
      <vt:lpstr>               Tentativa e Risco de suicídio</vt:lpstr>
      <vt:lpstr>               Tentativa e Risco de suicídio</vt:lpstr>
      <vt:lpstr>               Tentativa e Risco de suicídio</vt:lpstr>
      <vt:lpstr>               Tentativa e Risco de suicídio</vt:lpstr>
      <vt:lpstr>               Tentativa e Risco de suicídio</vt:lpstr>
      <vt:lpstr>Apresentação do PowerPoint</vt:lpstr>
      <vt:lpstr>Apresentação do PowerPoint</vt:lpstr>
      <vt:lpstr>Catatonia, Síndrome Neuroléptica Maligna e       Síndrome Serotoninérgica</vt:lpstr>
      <vt:lpstr>Apresentação do PowerPoint</vt:lpstr>
      <vt:lpstr>Apresentação do PowerPoint</vt:lpstr>
      <vt:lpstr>Catatonia, Síndrome Neuroléptica Maligna e Síndrome Serotoninérgica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Thaís Colares</dc:creator>
  <cp:lastModifiedBy>Thaís Colares</cp:lastModifiedBy>
  <cp:revision>73</cp:revision>
  <dcterms:created xsi:type="dcterms:W3CDTF">2018-11-18T13:25:58Z</dcterms:created>
  <dcterms:modified xsi:type="dcterms:W3CDTF">2018-11-22T14:26:03Z</dcterms:modified>
</cp:coreProperties>
</file>